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59" r:id="rId4"/>
    <p:sldId id="308" r:id="rId5"/>
    <p:sldId id="310" r:id="rId6"/>
    <p:sldId id="260" r:id="rId7"/>
    <p:sldId id="261" r:id="rId8"/>
    <p:sldId id="262" r:id="rId9"/>
    <p:sldId id="297" r:id="rId10"/>
    <p:sldId id="263" r:id="rId11"/>
    <p:sldId id="264" r:id="rId12"/>
    <p:sldId id="267" r:id="rId13"/>
    <p:sldId id="298" r:id="rId14"/>
    <p:sldId id="309" r:id="rId15"/>
    <p:sldId id="312" r:id="rId16"/>
    <p:sldId id="313" r:id="rId17"/>
    <p:sldId id="306" r:id="rId18"/>
    <p:sldId id="311" r:id="rId19"/>
    <p:sldId id="291" r:id="rId20"/>
  </p:sldIdLst>
  <p:sldSz cx="9144000" cy="6858000" type="screen4x3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09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60"/>
  </p:normalViewPr>
  <p:slideViewPr>
    <p:cSldViewPr>
      <p:cViewPr varScale="1">
        <p:scale>
          <a:sx n="105" d="100"/>
          <a:sy n="105" d="100"/>
        </p:scale>
        <p:origin x="1104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076"/>
        <p:guide pos="209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A5CB1-9E3E-48E2-A2EE-89DA906D3058}" type="datetimeFigureOut">
              <a:rPr lang="pt-BR" smtClean="0"/>
              <a:t>10/04/2025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5F16F-DA32-4696-88FD-9C674E28F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828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59" name="AutoShape 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62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0750" y="744538"/>
            <a:ext cx="4959350" cy="3719512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8050"/>
            <a:ext cx="5437188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00" tIns="46080" rIns="91800" bIns="4608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noProof="0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0" y="9429750"/>
            <a:ext cx="2944813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52863" y="9429750"/>
            <a:ext cx="2941637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00" tIns="46080" rIns="91800" bIns="460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BADEBB4-F522-4555-8C60-EEC16B48F89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7398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A98B1AB-7DA3-479C-A743-0CEB531F52AC}" type="slidenum">
              <a:rPr lang="pt-BR" altLang="pt-BR" smtClean="0"/>
              <a:pPr/>
              <a:t>1</a:t>
            </a:fld>
            <a:endParaRPr lang="pt-BR" altLang="pt-BR"/>
          </a:p>
        </p:txBody>
      </p:sp>
      <p:sp>
        <p:nvSpPr>
          <p:cNvPr id="20483" name="Text Box 1"/>
          <p:cNvSpPr txBox="1">
            <a:spLocks noChangeArrowheads="1"/>
          </p:cNvSpPr>
          <p:nvPr/>
        </p:nvSpPr>
        <p:spPr bwMode="auto">
          <a:xfrm>
            <a:off x="984250" y="744538"/>
            <a:ext cx="4832350" cy="3722687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8132365-0BD8-4C64-983D-0884E928A6E8}" type="slidenum">
              <a:rPr lang="pt-BR" altLang="pt-BR" smtClean="0"/>
              <a:pPr/>
              <a:t>2</a:t>
            </a:fld>
            <a:endParaRPr lang="pt-BR" altLang="pt-BR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3</a:t>
            </a:fld>
            <a:endParaRPr lang="pt-BR" altLang="pt-BR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4</a:t>
            </a:fld>
            <a:endParaRPr lang="pt-BR" altLang="pt-BR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25589-32D8-0F55-46A5-25A566E3D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>
            <a:extLst>
              <a:ext uri="{FF2B5EF4-FFF2-40B4-BE49-F238E27FC236}">
                <a16:creationId xmlns:a16="http://schemas.microsoft.com/office/drawing/2014/main" id="{0F879EE6-FBA7-6605-2C8D-83A3729BBD1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5</a:t>
            </a:fld>
            <a:endParaRPr lang="pt-BR" altLang="pt-BR"/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CF53AE3D-51CE-3A8A-57B6-96F46F625A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4C97C896-0B53-2AB1-71E6-B7BB9DB24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5617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BBCB774-A3D9-47F5-957B-BC45ACD17777}" type="slidenum">
              <a:rPr lang="pt-BR" altLang="pt-BR" smtClean="0"/>
              <a:pPr/>
              <a:t>6</a:t>
            </a:fld>
            <a:endParaRPr lang="pt-BR" altLang="pt-B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EF947D5-06EA-4CCD-A914-E0BEACF45A87}" type="slidenum">
              <a:rPr lang="pt-BR" altLang="pt-BR" smtClean="0"/>
              <a:pPr/>
              <a:t>7</a:t>
            </a:fld>
            <a:endParaRPr lang="pt-BR" altLang="pt-BR"/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B4B97E6-8AE0-4359-9E86-B5614100851D}" type="slidenum">
              <a:rPr lang="pt-BR" altLang="pt-BR" smtClean="0"/>
              <a:pPr/>
              <a:t>8</a:t>
            </a:fld>
            <a:endParaRPr lang="pt-BR" altLang="pt-BR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7DFDA08-30DC-40D8-B496-7E1D69CDD72C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2C57E17-CB13-4E0B-9D1A-4008156F6C17}" type="slidenum">
              <a:rPr lang="pt-BR" altLang="pt-BR" smtClean="0"/>
              <a:pPr/>
              <a:t>9</a:t>
            </a:fld>
            <a:endParaRPr lang="pt-BR" altLang="pt-BR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1C97461-622E-4A9E-B4D5-C485266C3EE3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3A96E2D-F922-456A-B93A-4F9DD37A29B4}" type="slidenum">
              <a:rPr lang="pt-BR" altLang="pt-BR" smtClean="0"/>
              <a:pPr/>
              <a:t>10</a:t>
            </a:fld>
            <a:endParaRPr lang="pt-BR" altLang="pt-BR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4C31402-16D1-4937-90BF-35044458FAE7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0572353-4970-4337-8E68-F5D60288E19B}" type="slidenum">
              <a:rPr lang="pt-BR" altLang="pt-BR" smtClean="0"/>
              <a:pPr/>
              <a:t>11</a:t>
            </a:fld>
            <a:endParaRPr lang="pt-BR" altLang="pt-BR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BD260E3-BF16-465A-B04C-AF51171A3A59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BE8FD3A-F934-4685-B134-829F3E8FF2EA}" type="slidenum">
              <a:rPr lang="pt-BR" altLang="pt-BR" smtClean="0"/>
              <a:pPr/>
              <a:t>12</a:t>
            </a:fld>
            <a:endParaRPr lang="pt-BR" altLang="pt-BR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638057-BB7B-45AC-B3E7-4584D2416BBD}" type="slidenum">
              <a:rPr lang="pt-BR" altLang="pt-BR" smtClean="0"/>
              <a:pPr/>
              <a:t>13</a:t>
            </a:fld>
            <a:endParaRPr lang="pt-BR" altLang="pt-BR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BE8FD3A-F934-4685-B134-829F3E8FF2EA}" type="slidenum">
              <a:rPr lang="pt-BR" altLang="pt-BR" smtClean="0"/>
              <a:pPr/>
              <a:t>14</a:t>
            </a:fld>
            <a:endParaRPr lang="pt-BR" altLang="pt-BR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D7CAA39-5732-4E94-8FC5-E42F2FC29FF8}" type="slidenum">
              <a:rPr lang="pt-BR" altLang="pt-BR" smtClean="0"/>
              <a:pPr/>
              <a:t>19</a:t>
            </a:fld>
            <a:endParaRPr lang="pt-BR" altLang="pt-BR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2" name="Espaço Reservado para Anotaçõe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88497-E8FD-4978-B859-C9769C3A4C0C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BE9CA-B200-40AF-8866-509FC1754FF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A8A94-8008-4C2E-9820-E28319301A16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A272C-E332-4CA4-B816-18655771A1A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8BC68-6029-4636-98A6-C2FF27980075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9DB88-2AEE-48AF-97EF-99652A8C52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7012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4A391-4051-4E09-AA5A-F40F6667BE27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E90DF-434A-4BA1-A96C-D1D7954B5AA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6707-B225-4FC6-93E4-F382D8AF78D7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9FEA1-1CED-4633-A459-FC648290FA6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23C11-0964-4E15-A5D2-ED98B6BACD4D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97081-7CAC-4C04-AE28-BEBAF1DF05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7DA1B-C976-4A6E-B769-6193A556DEE8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33B02-B9B5-400B-A89D-307ACE699E1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9C5C5-E230-4B2C-BACE-575BCE1FA62A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61ADF-AC46-411B-B0CD-E2FDF9EF608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61A49-CFA0-4017-AF4E-4F7DD8B2CCF9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B5A5C-3419-4F33-8F8E-3A802014B8F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2CF83-92E9-4D36-BA4E-62ACC459536D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54C4B-35AC-4D01-9B22-3F9C9F1EAA4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704850"/>
            <a:ext cx="2055812" cy="56165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704850"/>
            <a:ext cx="6018213" cy="561657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A4B9E-D442-450E-ADB8-A0CC9045E8B8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3A7CE-00AE-4D3C-974E-5146288380E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1"/>
          <p:cNvSpPr>
            <a:spLocks noChangeArrowheads="1"/>
          </p:cNvSpPr>
          <p:nvPr/>
        </p:nvSpPr>
        <p:spPr bwMode="auto">
          <a:xfrm>
            <a:off x="-11113" y="-7938"/>
            <a:ext cx="9166226" cy="1041401"/>
          </a:xfrm>
          <a:custGeom>
            <a:avLst/>
            <a:gdLst>
              <a:gd name="T0" fmla="*/ 2147483647 w 5772"/>
              <a:gd name="T1" fmla="*/ 2147483647 h 656"/>
              <a:gd name="T2" fmla="*/ 2147483647 w 5772"/>
              <a:gd name="T3" fmla="*/ 0 h 656"/>
              <a:gd name="T4" fmla="*/ 2147483647 w 5772"/>
              <a:gd name="T5" fmla="*/ 2147483647 h 656"/>
              <a:gd name="T6" fmla="*/ 2147483647 w 5772"/>
              <a:gd name="T7" fmla="*/ 2147483647 h 656"/>
              <a:gd name="T8" fmla="*/ 2147483647 w 5772"/>
              <a:gd name="T9" fmla="*/ 2147483647 h 656"/>
              <a:gd name="T10" fmla="*/ 2147483647 w 5772"/>
              <a:gd name="T11" fmla="*/ 2147483647 h 656"/>
              <a:gd name="T12" fmla="*/ 2147483647 w 5772"/>
              <a:gd name="T13" fmla="*/ 2147483647 h 656"/>
              <a:gd name="T14" fmla="*/ 0 w 5772"/>
              <a:gd name="T15" fmla="*/ 2147483647 h 656"/>
              <a:gd name="T16" fmla="*/ 2147483647 w 5772"/>
              <a:gd name="T17" fmla="*/ 2147483647 h 6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72"/>
              <a:gd name="T28" fmla="*/ 0 h 656"/>
              <a:gd name="T29" fmla="*/ 5772 w 5772"/>
              <a:gd name="T30" fmla="*/ 656 h 6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6999"/>
                </a:srgbClr>
              </a:gs>
              <a:gs pos="100000">
                <a:srgbClr val="00EBF8">
                  <a:alpha val="56998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7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T0" fmla="*/ 0 w 3000"/>
              <a:gd name="T1" fmla="*/ 0 h 595"/>
              <a:gd name="T2" fmla="*/ 2147483647 w 3000"/>
              <a:gd name="T3" fmla="*/ 2147483647 h 595"/>
              <a:gd name="T4" fmla="*/ 2147483647 w 3000"/>
              <a:gd name="T5" fmla="*/ 2147483647 h 595"/>
              <a:gd name="T6" fmla="*/ 2147483647 w 3000"/>
              <a:gd name="T7" fmla="*/ 2147483647 h 595"/>
              <a:gd name="T8" fmla="*/ 0 w 3000"/>
              <a:gd name="T9" fmla="*/ 0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00"/>
              <a:gd name="T16" fmla="*/ 0 h 595"/>
              <a:gd name="T17" fmla="*/ 3000 w 3000"/>
              <a:gd name="T18" fmla="*/ 595 h 5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DB6">
                  <a:alpha val="46999"/>
                </a:srgbClr>
              </a:gs>
              <a:gs pos="100000">
                <a:srgbClr val="009BE5">
                  <a:alpha val="31998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4850"/>
            <a:ext cx="8226425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6425" cy="438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0A0DB2-D748-4F9B-A849-82BE241FC21C}" type="datetime1">
              <a:rPr lang="pt-BR" altLang="pt-BR"/>
              <a:pPr>
                <a:defRPr/>
              </a:pPr>
              <a:t>10/04/2025</a:t>
            </a:fld>
            <a:endParaRPr lang="pt-BR" altLang="pt-BR" dirty="0"/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356350"/>
            <a:ext cx="7588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B118088-88C6-41FA-85AE-287E039EEB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grpSp>
        <p:nvGrpSpPr>
          <p:cNvPr id="1033" name="Group 8"/>
          <p:cNvGrpSpPr>
            <a:grpSpLocks/>
          </p:cNvGrpSpPr>
          <p:nvPr/>
        </p:nvGrpSpPr>
        <p:grpSpPr bwMode="auto">
          <a:xfrm>
            <a:off x="-19050" y="203200"/>
            <a:ext cx="9177338" cy="644525"/>
            <a:chOff x="-12" y="128"/>
            <a:chExt cx="5781" cy="406"/>
          </a:xfrm>
        </p:grpSpPr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-12" y="128"/>
              <a:ext cx="5766" cy="406"/>
              <a:chOff x="-12" y="128"/>
              <a:chExt cx="5766" cy="406"/>
            </a:xfrm>
          </p:grpSpPr>
          <p:pic>
            <p:nvPicPr>
              <p:cNvPr id="1038" name="Picture 10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2" y="128"/>
                <a:ext cx="5752" cy="40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1039" name="Text Box 11"/>
              <p:cNvSpPr txBox="1">
                <a:spLocks noChangeArrowheads="1"/>
              </p:cNvSpPr>
              <p:nvPr/>
            </p:nvSpPr>
            <p:spPr bwMode="auto">
              <a:xfrm rot="-180000">
                <a:off x="-12" y="302"/>
                <a:ext cx="0" cy="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pt-BR" altLang="pt-BR"/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-12" y="156"/>
              <a:ext cx="5781" cy="352"/>
              <a:chOff x="-12" y="156"/>
              <a:chExt cx="5781" cy="352"/>
            </a:xfrm>
          </p:grpSpPr>
          <p:pic>
            <p:nvPicPr>
              <p:cNvPr id="1036" name="Picture 1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-2" y="156"/>
                <a:ext cx="5771" cy="35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1037" name="Text Box 14"/>
              <p:cNvSpPr txBox="1">
                <a:spLocks noChangeArrowheads="1"/>
              </p:cNvSpPr>
              <p:nvPr/>
            </p:nvSpPr>
            <p:spPr bwMode="auto">
              <a:xfrm rot="-180000">
                <a:off x="-12" y="330"/>
                <a:ext cx="0" cy="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pt-BR" altLang="pt-BR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+mj-lt"/>
          <a:ea typeface="Lucida Sans Unicode" panose="020B0602030504020204" pitchFamily="34" charset="0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1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39800" y="898525"/>
            <a:ext cx="7162800" cy="20052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1" hangingPunct="1">
              <a:spcBef>
                <a:spcPts val="2938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3600" b="1" dirty="0">
                <a:solidFill>
                  <a:srgbClr val="0033CC"/>
                </a:solidFill>
                <a:latin typeface="Arial Black" pitchFamily="34" charset="0"/>
              </a:rPr>
              <a:t>Audiência Pública</a:t>
            </a:r>
          </a:p>
          <a:p>
            <a:pPr algn="ctr" eaLnBrk="1" hangingPunct="1">
              <a:spcBef>
                <a:spcPts val="2938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033CC"/>
                </a:solidFill>
                <a:latin typeface="Arial Black" pitchFamily="34" charset="0"/>
              </a:rPr>
              <a:t>Projeto de Lei de Diretrizes Orçamentárias – LDO - 2026</a:t>
            </a:r>
          </a:p>
        </p:txBody>
      </p:sp>
      <p:pic>
        <p:nvPicPr>
          <p:cNvPr id="2052" name="Picture 6" descr="http://www.itapevi.sp.gov.br/noticiasNovo/historia/brasao_bandeira/brasao%20itapev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50444" y="2996952"/>
            <a:ext cx="1043111" cy="131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9FC2104-D950-4E97-AE1F-B5A822194A99}"/>
              </a:ext>
            </a:extLst>
          </p:cNvPr>
          <p:cNvSpPr txBox="1"/>
          <p:nvPr/>
        </p:nvSpPr>
        <p:spPr>
          <a:xfrm>
            <a:off x="2224103" y="4048695"/>
            <a:ext cx="4594194" cy="204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2188"/>
              </a:spcBef>
              <a:buSzPct val="100000"/>
              <a:defRPr/>
            </a:pPr>
            <a:endParaRPr lang="en-GB" altLang="pt-BR" sz="1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2" charset="0"/>
              <a:cs typeface="Lucida Sans Unicode" charset="0"/>
            </a:endParaRPr>
          </a:p>
          <a:p>
            <a:pPr algn="ctr" eaLnBrk="1" hangingPunct="1">
              <a:spcBef>
                <a:spcPts val="2188"/>
              </a:spcBef>
              <a:buSzPct val="100000"/>
              <a:defRPr/>
            </a:pPr>
            <a:r>
              <a:rPr lang="en-GB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2" charset="0"/>
                <a:cs typeface="Lucida Sans Unicode" charset="0"/>
              </a:rPr>
              <a:t>PREFEITURA MUNICIPAL DE ITAPEVI</a:t>
            </a:r>
          </a:p>
          <a:p>
            <a:pPr algn="ctr" eaLnBrk="1" hangingPunct="1">
              <a:spcBef>
                <a:spcPts val="2188"/>
              </a:spcBef>
              <a:buSzPct val="100000"/>
              <a:defRPr/>
            </a:pPr>
            <a:r>
              <a:rPr lang="en-GB" altLang="pt-BR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Secretaria</a:t>
            </a:r>
            <a:r>
              <a:rPr lang="en-GB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 Municipal da Fazenda e </a:t>
            </a:r>
            <a:r>
              <a:rPr lang="en-GB" altLang="pt-BR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Patrimônio</a:t>
            </a:r>
            <a:endParaRPr lang="en-GB" altLang="pt-BR" sz="1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927100" y="1981200"/>
            <a:ext cx="71755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  <a:cs typeface="Times New Roman" pitchFamily="18" charset="0"/>
              </a:rPr>
              <a:t>A Lei de Diretrizes Orçamentárias (LDO) é o instrumento por meio do qual o governo estabelece as principais diretrizes e metas da Administração Pública para o prazo de um exercício. Ela estabelece um </a:t>
            </a:r>
            <a:r>
              <a:rPr lang="pt-BR" altLang="pt-BR" sz="1800" b="1" dirty="0">
                <a:solidFill>
                  <a:srgbClr val="000000"/>
                </a:solidFill>
                <a:cs typeface="Times New Roman" pitchFamily="18" charset="0"/>
              </a:rPr>
              <a:t>elo</a:t>
            </a:r>
            <a:r>
              <a:rPr lang="pt-BR" altLang="pt-BR" sz="1800" dirty="0">
                <a:solidFill>
                  <a:srgbClr val="000000"/>
                </a:solidFill>
                <a:cs typeface="Times New Roman" pitchFamily="18" charset="0"/>
              </a:rPr>
              <a:t> entre o Plano Plurianual e a Lei Orçamentária Anual, uma vez que reforça quais programas relacionados no PPA </a:t>
            </a:r>
            <a:r>
              <a:rPr lang="pt-BR" altLang="pt-BR" sz="1800" b="1" dirty="0">
                <a:solidFill>
                  <a:srgbClr val="000000"/>
                </a:solidFill>
                <a:cs typeface="Times New Roman" pitchFamily="18" charset="0"/>
              </a:rPr>
              <a:t>terão prioridade</a:t>
            </a:r>
            <a:r>
              <a:rPr lang="pt-BR" altLang="pt-BR" sz="1800" dirty="0">
                <a:solidFill>
                  <a:srgbClr val="000000"/>
                </a:solidFill>
                <a:cs typeface="Times New Roman" pitchFamily="18" charset="0"/>
              </a:rPr>
              <a:t> na programação e execução orçamentária.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ts val="1000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Art. 165, § 2º, da Constituição Federal e Ato das Disposições Constitucionais e Transitórias – ADCT, art. 35, § 2º, II.</a:t>
            </a: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927100" y="7731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Definição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457200" y="615950"/>
            <a:ext cx="82296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b="1" dirty="0">
                <a:solidFill>
                  <a:srgbClr val="04617B"/>
                </a:solidFill>
                <a:latin typeface="Arial Black" pitchFamily="34" charset="0"/>
              </a:rPr>
              <a:t>  Razões da Audiência</a:t>
            </a: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62000" y="1355725"/>
            <a:ext cx="7658100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50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2000" b="1" dirty="0">
                <a:solidFill>
                  <a:srgbClr val="777777"/>
                </a:solidFill>
              </a:rPr>
              <a:t>Transparência</a:t>
            </a:r>
          </a:p>
          <a:p>
            <a:pPr marL="342900" eaLnBrk="1" hangingPunct="1">
              <a:spcBef>
                <a:spcPts val="750"/>
              </a:spcBef>
              <a:buSzPct val="95000"/>
              <a:defRPr/>
            </a:pPr>
            <a:endParaRPr lang="pt-BR" altLang="pt-BR" sz="1200" b="1" dirty="0">
              <a:solidFill>
                <a:srgbClr val="777777"/>
              </a:solidFill>
            </a:endParaRPr>
          </a:p>
          <a:p>
            <a:pPr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Wingdings" charset="2"/>
              <a:buChar char=""/>
              <a:defRPr/>
            </a:pPr>
            <a:r>
              <a:rPr lang="pt-BR" altLang="pt-BR" sz="1800" b="1" dirty="0"/>
              <a:t>LC nº 101, de 04/05/2000 (Lei de Responsabilidade Fiscal):</a:t>
            </a:r>
          </a:p>
          <a:p>
            <a:pPr marL="342900" algn="just" eaLnBrk="1" hangingPunct="1">
              <a:spcBef>
                <a:spcPts val="1125"/>
              </a:spcBef>
              <a:buSzPct val="95000"/>
              <a:defRPr/>
            </a:pPr>
            <a:r>
              <a:rPr lang="pt-BR" altLang="pt-BR" sz="1800" i="1" dirty="0"/>
              <a:t>	Art. 48. São instrumentos de transparência da gestão fiscal, aos quais será dada ampla divulgação, inclusive em meios eletrônicos de acesso público: os planos, orçamentos e </a:t>
            </a:r>
            <a:r>
              <a:rPr lang="pt-BR" altLang="pt-BR" sz="1800" b="1" i="1" u="sng" dirty="0"/>
              <a:t>leis de diretrizes orçamentárias</a:t>
            </a:r>
            <a:r>
              <a:rPr lang="pt-BR" altLang="pt-BR" sz="1800" i="1" dirty="0"/>
              <a:t>; as prestações de contas e o respectivo parecer prévio; o Relatório Resumido da Execução Orçamentária e o Relatório de Gestão Fiscal; e as versões simplificadas desses documentos. </a:t>
            </a:r>
          </a:p>
          <a:p>
            <a:pPr marL="342900" algn="just" eaLnBrk="1" hangingPunct="1">
              <a:spcBef>
                <a:spcPts val="1125"/>
              </a:spcBef>
              <a:buSzPct val="95000"/>
              <a:defRPr/>
            </a:pPr>
            <a:r>
              <a:rPr lang="pt-BR" altLang="pt-BR" sz="1800" i="1" dirty="0"/>
              <a:t>	Parágrafo único. A transparência será assegurada também mediante incentivo à participação popular e realização de audiências públicas, durante os processos de elaboração e discussão dos planos, </a:t>
            </a:r>
            <a:r>
              <a:rPr lang="pt-BR" altLang="pt-BR" sz="1800" b="1" i="1" u="sng" dirty="0"/>
              <a:t>lei de diretrizes orçamentárias</a:t>
            </a:r>
            <a:r>
              <a:rPr lang="pt-BR" altLang="pt-BR" sz="1800" i="1" dirty="0"/>
              <a:t> e orçamentos.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457200" y="94854"/>
            <a:ext cx="8229600" cy="3406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04617B"/>
                </a:solidFill>
                <a:latin typeface="Arial Black" pitchFamily="34" charset="0"/>
              </a:rPr>
              <a:t>Transparência</a:t>
            </a: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9A6CD14-CA14-A337-2A05-48C14A55E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507" y="1494172"/>
            <a:ext cx="3744417" cy="510602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605E9B7-87D5-4932-243F-E5A790A9C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20" y="435471"/>
            <a:ext cx="8933475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272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2D7F49-C12A-7B4B-D250-17A696E7B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C1476162-9C4E-3D01-3DC9-4E520D579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4854"/>
            <a:ext cx="8229600" cy="3406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04617B"/>
                </a:solidFill>
                <a:latin typeface="Arial Black" pitchFamily="34" charset="0"/>
              </a:rPr>
              <a:t>Transparência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E35AD453-96E8-E612-C8D4-EF91E9E84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C2FA2B-3A71-18D9-236C-6AB85D0D5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1772816"/>
            <a:ext cx="3662877" cy="486475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A826AF3-D1E1-D3A6-EB96-DF5841DC3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457191"/>
            <a:ext cx="8856984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8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654050" y="1303338"/>
            <a:ext cx="783590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39725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475"/>
              </a:spcBef>
              <a:buSzPct val="95000"/>
              <a:defRPr/>
            </a:pPr>
            <a:endParaRPr lang="pt-BR" altLang="pt-BR" sz="1900" b="1" dirty="0"/>
          </a:p>
          <a:p>
            <a:pPr marL="339725" indent="-338138" algn="just" eaLnBrk="1" hangingPunct="1">
              <a:spcBef>
                <a:spcPts val="47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 startAt="2"/>
              <a:defRPr/>
            </a:pPr>
            <a:r>
              <a:rPr lang="pt-BR" altLang="pt-BR" sz="1900" b="1" dirty="0">
                <a:solidFill>
                  <a:srgbClr val="777777"/>
                </a:solidFill>
              </a:rPr>
              <a:t>Gestão Orçamentária Participativa</a:t>
            </a:r>
          </a:p>
          <a:p>
            <a:pPr marL="342900" algn="just" eaLnBrk="1" hangingPunct="1">
              <a:spcBef>
                <a:spcPts val="475"/>
              </a:spcBef>
              <a:buSzPct val="95000"/>
              <a:defRPr/>
            </a:pPr>
            <a:r>
              <a:rPr lang="pt-BR" altLang="pt-BR" sz="1900" dirty="0"/>
              <a:t>	</a:t>
            </a:r>
          </a:p>
          <a:p>
            <a:pPr marL="339725" indent="-338138" algn="just" eaLnBrk="1" hangingPunct="1">
              <a:spcBef>
                <a:spcPts val="475"/>
              </a:spcBef>
              <a:buClr>
                <a:srgbClr val="777777"/>
              </a:buClr>
              <a:buSzPct val="95000"/>
              <a:buFont typeface="Wingdings" charset="2"/>
              <a:buChar char=""/>
              <a:defRPr/>
            </a:pPr>
            <a:r>
              <a:rPr lang="pt-BR" altLang="pt-BR" sz="1900" b="1" dirty="0"/>
              <a:t>Lei nº 10.257, de 11 de julho de 2001 (Estatuto da Cidade):</a:t>
            </a:r>
          </a:p>
          <a:p>
            <a:pPr marL="342900" algn="just" eaLnBrk="1" hangingPunct="1">
              <a:spcBef>
                <a:spcPts val="475"/>
              </a:spcBef>
              <a:buSzPct val="95000"/>
              <a:defRPr/>
            </a:pPr>
            <a:endParaRPr lang="pt-BR" altLang="pt-BR" sz="1900" dirty="0"/>
          </a:p>
          <a:p>
            <a:pPr marL="342900" algn="just" eaLnBrk="1" hangingPunct="1">
              <a:spcBef>
                <a:spcPts val="475"/>
              </a:spcBef>
              <a:buSzPct val="95000"/>
              <a:defRPr/>
            </a:pPr>
            <a:r>
              <a:rPr lang="pt-BR" altLang="pt-BR" sz="1900" dirty="0"/>
              <a:t>    </a:t>
            </a:r>
            <a:r>
              <a:rPr lang="pt-BR" altLang="pt-BR" sz="1900" i="1" dirty="0"/>
              <a:t> Art. 44. No âmbito municipal, a gestão orçamentária participativa de que trata a alínea f do inciso III do art. 4º desta Lei incluirá a realização de debates, audiências e consultas públicas sobre as propostas do plano plurianual, da </a:t>
            </a:r>
            <a:r>
              <a:rPr lang="pt-BR" altLang="pt-BR" sz="1900" b="1" i="1" u="sng" dirty="0"/>
              <a:t>lei de diretrizes orçamentárias</a:t>
            </a:r>
            <a:r>
              <a:rPr lang="pt-BR" altLang="pt-BR" sz="1900" b="1" i="1" dirty="0"/>
              <a:t> </a:t>
            </a:r>
            <a:r>
              <a:rPr lang="pt-BR" altLang="pt-BR" sz="1900" i="1" dirty="0"/>
              <a:t>e do orçamento anual, como condição obrigatória para sua aprovação pela Câmara Municipal.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57200" y="615950"/>
            <a:ext cx="82296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b="1" dirty="0">
                <a:solidFill>
                  <a:srgbClr val="04617B"/>
                </a:solidFill>
                <a:latin typeface="Arial Black" pitchFamily="34" charset="0"/>
              </a:rPr>
              <a:t>  Razões da Audiência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482600" y="6461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Sistema de Planejamento</a:t>
            </a:r>
            <a:b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</a:b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PPA - LDO - LOA</a:t>
            </a:r>
          </a:p>
        </p:txBody>
      </p:sp>
      <p:graphicFrame>
        <p:nvGraphicFramePr>
          <p:cNvPr id="819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08498"/>
              </p:ext>
            </p:extLst>
          </p:nvPr>
        </p:nvGraphicFramePr>
        <p:xfrm>
          <a:off x="468313" y="3357563"/>
          <a:ext cx="1946275" cy="1228725"/>
        </p:xfrm>
        <a:graphic>
          <a:graphicData uri="http://schemas.openxmlformats.org/drawingml/2006/table">
            <a:tbl>
              <a:tblPr/>
              <a:tblGrid>
                <a:gridCol w="194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8725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t-BR" altLang="pt-B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PPA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2026-2029</a:t>
                      </a:r>
                    </a:p>
                  </a:txBody>
                  <a:tcPr marL="90000" marR="90000" marT="67104" marB="46800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53" name="Line 8"/>
          <p:cNvSpPr>
            <a:spLocks noChangeShapeType="1"/>
          </p:cNvSpPr>
          <p:nvPr/>
        </p:nvSpPr>
        <p:spPr bwMode="auto">
          <a:xfrm flipV="1">
            <a:off x="2616200" y="2409825"/>
            <a:ext cx="1244600" cy="114935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54" name="Line 9"/>
          <p:cNvSpPr>
            <a:spLocks noChangeShapeType="1"/>
          </p:cNvSpPr>
          <p:nvPr/>
        </p:nvSpPr>
        <p:spPr bwMode="auto">
          <a:xfrm flipV="1">
            <a:off x="2628900" y="3417888"/>
            <a:ext cx="1236663" cy="4206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55" name="Line 10"/>
          <p:cNvSpPr>
            <a:spLocks noChangeShapeType="1"/>
          </p:cNvSpPr>
          <p:nvPr/>
        </p:nvSpPr>
        <p:spPr bwMode="auto">
          <a:xfrm>
            <a:off x="2654300" y="4089400"/>
            <a:ext cx="1143000" cy="4572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56" name="Line 11"/>
          <p:cNvSpPr>
            <a:spLocks noChangeShapeType="1"/>
          </p:cNvSpPr>
          <p:nvPr/>
        </p:nvSpPr>
        <p:spPr bwMode="auto">
          <a:xfrm>
            <a:off x="2611438" y="4340225"/>
            <a:ext cx="1223962" cy="12477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820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721550"/>
              </p:ext>
            </p:extLst>
          </p:nvPr>
        </p:nvGraphicFramePr>
        <p:xfrm>
          <a:off x="4000500" y="19764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10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641540"/>
              </p:ext>
            </p:extLst>
          </p:nvPr>
        </p:nvGraphicFramePr>
        <p:xfrm>
          <a:off x="4011613" y="30559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16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753138"/>
              </p:ext>
            </p:extLst>
          </p:nvPr>
        </p:nvGraphicFramePr>
        <p:xfrm>
          <a:off x="4011613" y="4149725"/>
          <a:ext cx="1298575" cy="833438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2028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22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434213"/>
              </p:ext>
            </p:extLst>
          </p:nvPr>
        </p:nvGraphicFramePr>
        <p:xfrm>
          <a:off x="4000500" y="5229225"/>
          <a:ext cx="1300163" cy="833438"/>
        </p:xfrm>
        <a:graphic>
          <a:graphicData uri="http://schemas.openxmlformats.org/drawingml/2006/table">
            <a:tbl>
              <a:tblPr/>
              <a:tblGrid>
                <a:gridCol w="130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81" name="Line 36"/>
          <p:cNvSpPr>
            <a:spLocks noChangeShapeType="1"/>
          </p:cNvSpPr>
          <p:nvPr/>
        </p:nvSpPr>
        <p:spPr bwMode="auto">
          <a:xfrm>
            <a:off x="5726113" y="24923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2" name="Line 37"/>
          <p:cNvSpPr>
            <a:spLocks noChangeShapeType="1"/>
          </p:cNvSpPr>
          <p:nvPr/>
        </p:nvSpPr>
        <p:spPr bwMode="auto">
          <a:xfrm>
            <a:off x="5700713" y="35210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3" name="Line 38"/>
          <p:cNvSpPr>
            <a:spLocks noChangeShapeType="1"/>
          </p:cNvSpPr>
          <p:nvPr/>
        </p:nvSpPr>
        <p:spPr bwMode="auto">
          <a:xfrm>
            <a:off x="5713413" y="44862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4" name="Line 39"/>
          <p:cNvSpPr>
            <a:spLocks noChangeShapeType="1"/>
          </p:cNvSpPr>
          <p:nvPr/>
        </p:nvSpPr>
        <p:spPr bwMode="auto">
          <a:xfrm>
            <a:off x="5726113" y="55911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823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405061"/>
              </p:ext>
            </p:extLst>
          </p:nvPr>
        </p:nvGraphicFramePr>
        <p:xfrm>
          <a:off x="6646863" y="19891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3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922007"/>
              </p:ext>
            </p:extLst>
          </p:nvPr>
        </p:nvGraphicFramePr>
        <p:xfrm>
          <a:off x="6646863" y="30686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4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848334"/>
              </p:ext>
            </p:extLst>
          </p:nvPr>
        </p:nvGraphicFramePr>
        <p:xfrm>
          <a:off x="6646863" y="4149725"/>
          <a:ext cx="1298575" cy="833438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2028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50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483795"/>
              </p:ext>
            </p:extLst>
          </p:nvPr>
        </p:nvGraphicFramePr>
        <p:xfrm>
          <a:off x="6645275" y="5229225"/>
          <a:ext cx="1300163" cy="833438"/>
        </p:xfrm>
        <a:graphic>
          <a:graphicData uri="http://schemas.openxmlformats.org/drawingml/2006/table">
            <a:tbl>
              <a:tblPr/>
              <a:tblGrid>
                <a:gridCol w="130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O que deve conter na LDO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30300" y="1536700"/>
            <a:ext cx="6642100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250"/>
              </a:spcBef>
              <a:buSzPct val="95000"/>
              <a:defRPr/>
            </a:pPr>
            <a:r>
              <a:rPr lang="pt-BR" altLang="pt-BR" sz="2000" b="1"/>
              <a:t>Constituição Federal, Art. 165, § 2°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As Metas e Prioridades da Administração Pública;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Orientações para a elaboração da Lei Orçamentária;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Alterações na Legislação Tributária;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Estabelecer a política de aplicação das agências financeiras oficiais de fomento.</a:t>
            </a:r>
          </a:p>
          <a:p>
            <a:pPr marL="341313" algn="just" eaLnBrk="1" hangingPunct="1">
              <a:spcBef>
                <a:spcPts val="1125"/>
              </a:spcBef>
              <a:buSzPct val="95000"/>
              <a:defRPr/>
            </a:pPr>
            <a:endParaRPr lang="pt-BR" altLang="pt-BR" sz="1800"/>
          </a:p>
          <a:p>
            <a:pPr algn="just" eaLnBrk="1" hangingPunct="1">
              <a:spcBef>
                <a:spcPts val="1250"/>
              </a:spcBef>
              <a:buSzPct val="95000"/>
              <a:defRPr/>
            </a:pPr>
            <a:r>
              <a:rPr lang="pt-BR" altLang="pt-BR" sz="2000" b="1"/>
              <a:t>Constituição Federal, Art. 169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Concessão de vantagem, aumento de remuneração, a criação de cargos, a admissão de pessoal, e alteração de carreiras.</a:t>
            </a:r>
          </a:p>
          <a:p>
            <a:pPr eaLnBrk="1" hangingPunct="1">
              <a:spcBef>
                <a:spcPts val="1125"/>
              </a:spcBef>
              <a:buSzPct val="95000"/>
              <a:defRPr/>
            </a:pPr>
            <a:endParaRPr lang="pt-BR" altLang="pt-BR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Metas e Prioridades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250" y="1862138"/>
            <a:ext cx="4465638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Conteúdo da LDO com a LRF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206500" y="1854200"/>
            <a:ext cx="6870700" cy="202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>
                <a:solidFill>
                  <a:srgbClr val="5F5F5F"/>
                </a:solidFill>
              </a:rPr>
              <a:t>ANEXO DE METAS FISCAIS: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>
                <a:solidFill>
                  <a:srgbClr val="000000"/>
                </a:solidFill>
              </a:rPr>
              <a:t>As </a:t>
            </a:r>
            <a:r>
              <a:rPr lang="pt-BR" altLang="pt-BR" sz="1800" u="sng">
                <a:solidFill>
                  <a:srgbClr val="000000"/>
                </a:solidFill>
              </a:rPr>
              <a:t>metas fiscais anuais,</a:t>
            </a:r>
            <a:r>
              <a:rPr lang="pt-BR" altLang="pt-BR" sz="1800">
                <a:solidFill>
                  <a:srgbClr val="000000"/>
                </a:solidFill>
              </a:rPr>
              <a:t> em valores correntes e constantes, relativas a </a:t>
            </a:r>
            <a:r>
              <a:rPr lang="pt-BR" altLang="pt-BR" sz="1800" u="sng">
                <a:solidFill>
                  <a:srgbClr val="000000"/>
                </a:solidFill>
              </a:rPr>
              <a:t>receitas, despesas, resultado nominal, primário e montante da dívida pública,</a:t>
            </a:r>
            <a:r>
              <a:rPr lang="pt-BR" altLang="pt-BR" sz="1800">
                <a:solidFill>
                  <a:srgbClr val="000000"/>
                </a:solidFill>
              </a:rPr>
              <a:t> para o exercício a que se referirem e para os dois seguintes, sendo, na prática, metas trimestrais.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>
                <a:solidFill>
                  <a:srgbClr val="5F5F5F"/>
                </a:solidFill>
              </a:rPr>
              <a:t>(Lei Complementar nº 101, de 04/05/2000, Art. 4°, § 1°)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1257300" y="4165600"/>
            <a:ext cx="6870700" cy="1751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5F5F5F"/>
                </a:solidFill>
              </a:rPr>
              <a:t>ANEXO DE RISCOS FISCAIS: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A avaliação de passivos contingentes e de outros riscos fiscais capazes de afetar as contas públicas, informando as providências a serem tomadas, caso se concretizem.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5F5F5F"/>
                </a:solidFill>
              </a:rPr>
              <a:t>(Lei Complementar nº 101, de 04/05/2000, Art. 4°, § 3°)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Conterá ainda conforme a LRF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168400" y="1765300"/>
            <a:ext cx="6692900" cy="412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250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5F5F5F"/>
                </a:solidFill>
              </a:rPr>
              <a:t>Lei Complementar n° 101, de 04/05/2000, Art. 4°, Inciso I, a, b, e </a:t>
            </a:r>
            <a:r>
              <a:rPr lang="pt-BR" altLang="pt-BR" sz="2000" b="1" dirty="0" err="1">
                <a:solidFill>
                  <a:srgbClr val="5F5F5F"/>
                </a:solidFill>
              </a:rPr>
              <a:t>e</a:t>
            </a:r>
            <a:r>
              <a:rPr lang="pt-BR" altLang="pt-BR" sz="2000" b="1" dirty="0">
                <a:solidFill>
                  <a:srgbClr val="5F5F5F"/>
                </a:solidFill>
              </a:rPr>
              <a:t> f.</a:t>
            </a:r>
          </a:p>
          <a:p>
            <a:pPr algn="just" eaLnBrk="1" hangingPunct="1">
              <a:spcBef>
                <a:spcPts val="1000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1600" b="1" dirty="0">
              <a:solidFill>
                <a:srgbClr val="5F5F5F"/>
              </a:solidFill>
            </a:endParaRP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000000"/>
                </a:solidFill>
              </a:rPr>
              <a:t>DISPORÁ TAMBÉM SOBRE: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000000"/>
                </a:solidFill>
              </a:rPr>
              <a:t> </a:t>
            </a:r>
            <a:r>
              <a:rPr lang="pt-BR" altLang="pt-BR" sz="1800" dirty="0">
                <a:solidFill>
                  <a:srgbClr val="000000"/>
                </a:solidFill>
              </a:rPr>
              <a:t>Equilíbrio entre Receitas e Despesas;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 Critérios e Formas de Limitação de Empenho;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 Normas Relativas ao Controle de Custos e à Avaliação de     Resultados;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 Demais Condições e Exigências para Transferências de Recursos a Entidades Públicas e Privadas.</a:t>
            </a:r>
          </a:p>
          <a:p>
            <a:pPr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347062"/>
              </p:ext>
            </p:extLst>
          </p:nvPr>
        </p:nvGraphicFramePr>
        <p:xfrm>
          <a:off x="899592" y="1844824"/>
          <a:ext cx="7776864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6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METODOLOGIA DE CÁLCULO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  <a:r>
                        <a:rPr lang="pt-BR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valores apresentados na audiência foram apurados mediante a comparação do comportamento das receitas e das despesas dos últimos três exercícios e demais circunstâncias econômicas.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F107B05-CC18-3E23-71DA-41AFE5CE2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25246"/>
              </p:ext>
            </p:extLst>
          </p:nvPr>
        </p:nvGraphicFramePr>
        <p:xfrm>
          <a:off x="899592" y="764704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1692275" y="2157413"/>
            <a:ext cx="59055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>
              <a:solidFill>
                <a:srgbClr val="04617B"/>
              </a:solidFill>
              <a:latin typeface="Arial Black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57BB0D-D6C1-7803-408E-B3630D651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5" y="1184021"/>
            <a:ext cx="8424936" cy="4477227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52D7EB8-9491-6D4D-8628-4276357E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25246"/>
              </p:ext>
            </p:extLst>
          </p:nvPr>
        </p:nvGraphicFramePr>
        <p:xfrm>
          <a:off x="899592" y="764704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344017"/>
              </p:ext>
            </p:extLst>
          </p:nvPr>
        </p:nvGraphicFramePr>
        <p:xfrm>
          <a:off x="899592" y="1844824"/>
          <a:ext cx="7776864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6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 E PRIORIDADES PARA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METAS E PRIORIDADES DA ADMINISTRAÇÃO MUNICIPAL PARA O EXERCÍCIO DE 2026 SERÃO ESTABELECIDAS, EXCEPCIONALMENTE EM RELAÇÃO A ESTE EXERCÍCIO, NA LEI QUE INSTITUIRÁ O PLANO PLURIANUAL 2026/2029, CUJO PROJETO DE LEI SERÁ ENCAMINHADO PELO EXECUTIVO À CÂMARA NO PRAZO PREVISTO NA LEGISLAÇÃO COMPETENTE, CONSIDERANDO QUE O PRAZO DE  ELABORAÇÃO E ENCAMINHAMENTO DO PROJETO DE LEI DO PLANO PLURIANUAL PARA O QUADRIÊNIO DE 2026-2029 SER POSTERIOR À DATA FIXADA PARA O ENVIO DA LEI DE DIRETRIZES ORÇAMENTÁRIAS.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6C411BC-E75E-25B0-CFBE-7BC91FD0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880167"/>
              </p:ext>
            </p:extLst>
          </p:nvPr>
        </p:nvGraphicFramePr>
        <p:xfrm>
          <a:off x="1043608" y="764704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2666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9F641-449A-CC63-5D4A-C23F2B84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D0B5B89-6BCB-1E0A-E4DF-B2857FC7BB15}"/>
              </a:ext>
            </a:extLst>
          </p:cNvPr>
          <p:cNvGraphicFramePr>
            <a:graphicFrameLocks noGrp="1"/>
          </p:cNvGraphicFramePr>
          <p:nvPr/>
        </p:nvGraphicFramePr>
        <p:xfrm>
          <a:off x="1043608" y="116632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087903B-8E73-46C4-8A78-299CCF2CFDC7}"/>
              </a:ext>
            </a:extLst>
          </p:cNvPr>
          <p:cNvGraphicFramePr>
            <a:graphicFrameLocks noGrp="1"/>
          </p:cNvGraphicFramePr>
          <p:nvPr/>
        </p:nvGraphicFramePr>
        <p:xfrm>
          <a:off x="1797112" y="476672"/>
          <a:ext cx="5765800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  <a:latin typeface="Arial Narrow" pitchFamily="34" charset="0"/>
                        </a:rPr>
                        <a:t>PROJEÇÃO DAS DESPESAS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1E10202-2475-71EF-A437-1B0B5725EAAA}"/>
              </a:ext>
            </a:extLst>
          </p:cNvPr>
          <p:cNvSpPr txBox="1"/>
          <p:nvPr/>
        </p:nvSpPr>
        <p:spPr>
          <a:xfrm>
            <a:off x="4355976" y="6479758"/>
            <a:ext cx="45948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/>
            <a:r>
              <a:rPr lang="pt-BR" sz="1100" b="1" u="none" strike="noStrike" dirty="0">
                <a:solidFill>
                  <a:schemeClr val="tx1"/>
                </a:solidFill>
                <a:effectLst/>
                <a:latin typeface="Arial Narrow" pitchFamily="34" charset="0"/>
              </a:rPr>
              <a:t>Valores em R$ milhares</a:t>
            </a:r>
            <a:endParaRPr lang="pt-BR" sz="1100" b="1" i="0" u="none" strike="noStrike" dirty="0"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A8CBC84-9533-E42C-D7A5-B80D28FA0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40768"/>
            <a:ext cx="7485789" cy="342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3C974-4B30-A5C6-38FB-1EFF8FAB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798AF43-FE44-0F75-1AB7-161ABB5FCC91}"/>
              </a:ext>
            </a:extLst>
          </p:cNvPr>
          <p:cNvGraphicFramePr>
            <a:graphicFrameLocks noGrp="1"/>
          </p:cNvGraphicFramePr>
          <p:nvPr/>
        </p:nvGraphicFramePr>
        <p:xfrm>
          <a:off x="1043608" y="116632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7C2DF9C-4A76-98BB-0D4D-2A410B32BA62}"/>
              </a:ext>
            </a:extLst>
          </p:cNvPr>
          <p:cNvGraphicFramePr>
            <a:graphicFrameLocks noGrp="1"/>
          </p:cNvGraphicFramePr>
          <p:nvPr/>
        </p:nvGraphicFramePr>
        <p:xfrm>
          <a:off x="1797112" y="476672"/>
          <a:ext cx="5765800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  <a:latin typeface="Arial Narrow" pitchFamily="34" charset="0"/>
                        </a:rPr>
                        <a:t>PROJEÇÃO DAS DESPESAS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093DFE9-6A81-A7BE-D63F-615DC7B1CB04}"/>
              </a:ext>
            </a:extLst>
          </p:cNvPr>
          <p:cNvSpPr txBox="1"/>
          <p:nvPr/>
        </p:nvSpPr>
        <p:spPr>
          <a:xfrm>
            <a:off x="4355976" y="6479758"/>
            <a:ext cx="45948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/>
            <a:r>
              <a:rPr lang="pt-BR" sz="1100" b="1" u="none" strike="noStrike" dirty="0">
                <a:solidFill>
                  <a:schemeClr val="tx1"/>
                </a:solidFill>
                <a:effectLst/>
                <a:latin typeface="Arial Narrow" pitchFamily="34" charset="0"/>
              </a:rPr>
              <a:t>Valores em R$ milhares</a:t>
            </a:r>
            <a:endParaRPr lang="pt-BR" sz="1100" b="1" i="0" u="none" strike="noStrike" dirty="0"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F8A1FD6-8169-22A1-79DD-584A7930C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69071"/>
            <a:ext cx="8843332" cy="442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47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461066"/>
              </p:ext>
            </p:extLst>
          </p:nvPr>
        </p:nvGraphicFramePr>
        <p:xfrm>
          <a:off x="899592" y="260648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034216"/>
              </p:ext>
            </p:extLst>
          </p:nvPr>
        </p:nvGraphicFramePr>
        <p:xfrm>
          <a:off x="1547664" y="764704"/>
          <a:ext cx="5765800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  <a:latin typeface="Arial Narrow" pitchFamily="34" charset="0"/>
                        </a:rPr>
                        <a:t>PROJEÇÃO DAS RECEITAS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38FC485F-D8B5-CE1D-1CE1-B711AAB86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38280"/>
            <a:ext cx="8640959" cy="5143048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43D0CCB-04B6-106B-FE88-818D820BC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524006"/>
              </p:ext>
            </p:extLst>
          </p:nvPr>
        </p:nvGraphicFramePr>
        <p:xfrm>
          <a:off x="6020118" y="6392712"/>
          <a:ext cx="2952329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2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u="none" strike="noStrike" dirty="0">
                          <a:effectLst/>
                          <a:latin typeface="Arial Narrow" pitchFamily="34" charset="0"/>
                        </a:rPr>
                        <a:t>Valores em R$ milhares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910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E2D15-4E01-AC4F-56F3-7333FB63D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F00E908-F18F-6308-76E5-2942D35EDEFE}"/>
              </a:ext>
            </a:extLst>
          </p:cNvPr>
          <p:cNvGraphicFramePr>
            <a:graphicFrameLocks noGrp="1"/>
          </p:cNvGraphicFramePr>
          <p:nvPr/>
        </p:nvGraphicFramePr>
        <p:xfrm>
          <a:off x="899592" y="260648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8993D9DF-9A80-1B44-BFE5-A58D3DD51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4" y="692695"/>
            <a:ext cx="8972612" cy="577385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D13D65F-9FC5-848F-F5D3-0DA5A14D665A}"/>
              </a:ext>
            </a:extLst>
          </p:cNvPr>
          <p:cNvSpPr txBox="1"/>
          <p:nvPr/>
        </p:nvSpPr>
        <p:spPr>
          <a:xfrm>
            <a:off x="4448436" y="6466547"/>
            <a:ext cx="45948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/>
            <a:r>
              <a:rPr lang="pt-BR" sz="1100" b="1" u="none" strike="noStrike">
                <a:solidFill>
                  <a:schemeClr val="tx1"/>
                </a:solidFill>
                <a:effectLst/>
                <a:latin typeface="Arial Narrow" pitchFamily="34" charset="0"/>
              </a:rPr>
              <a:t>Valores em R$ milhares</a:t>
            </a:r>
            <a:endParaRPr lang="pt-BR" sz="1100" b="1" i="0" u="none" strike="noStrike" dirty="0"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54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009650" y="2236787"/>
            <a:ext cx="7124700" cy="238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Obrigado!</a:t>
            </a: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  <a:t>Secretaria da Fazenda</a:t>
            </a: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  <a:t>Departamento de Contabilidade</a:t>
            </a: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r>
              <a:rPr lang="pt-BR" altLang="pt-BR" sz="2800" dirty="0">
                <a:solidFill>
                  <a:srgbClr val="0000FF"/>
                </a:solidFill>
                <a:latin typeface="Arial Black" pitchFamily="34" charset="0"/>
              </a:rPr>
              <a:t>contabilidade@itapevi.sp.gov.br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"/>
        <a:cs typeface="Lucida Sans Unicode"/>
      </a:majorFont>
      <a:minorFont>
        <a:latin typeface="Constantia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t-BR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t-BR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7251</TotalTime>
  <Words>875</Words>
  <Application>Microsoft Office PowerPoint</Application>
  <PresentationFormat>Apresentação na tela (4:3)</PresentationFormat>
  <Paragraphs>119</Paragraphs>
  <Slides>19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Arial</vt:lpstr>
      <vt:lpstr>Arial Black</vt:lpstr>
      <vt:lpstr>Arial Narrow</vt:lpstr>
      <vt:lpstr>Calibri</vt:lpstr>
      <vt:lpstr>Constantia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442</cp:revision>
  <cp:lastPrinted>2018-06-19T12:31:16Z</cp:lastPrinted>
  <dcterms:created xsi:type="dcterms:W3CDTF">2005-05-12T15:37:46Z</dcterms:created>
  <dcterms:modified xsi:type="dcterms:W3CDTF">2025-04-10T12:37:10Z</dcterms:modified>
</cp:coreProperties>
</file>