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885" r:id="rId1"/>
  </p:sldMasterIdLst>
  <p:notesMasterIdLst>
    <p:notesMasterId r:id="rId18"/>
  </p:notesMasterIdLst>
  <p:handoutMasterIdLst>
    <p:handoutMasterId r:id="rId19"/>
  </p:handoutMasterIdLst>
  <p:sldIdLst>
    <p:sldId id="367" r:id="rId2"/>
    <p:sldId id="305" r:id="rId3"/>
    <p:sldId id="404" r:id="rId4"/>
    <p:sldId id="385" r:id="rId5"/>
    <p:sldId id="386" r:id="rId6"/>
    <p:sldId id="400" r:id="rId7"/>
    <p:sldId id="401" r:id="rId8"/>
    <p:sldId id="387" r:id="rId9"/>
    <p:sldId id="402" r:id="rId10"/>
    <p:sldId id="398" r:id="rId11"/>
    <p:sldId id="392" r:id="rId12"/>
    <p:sldId id="403" r:id="rId13"/>
    <p:sldId id="399" r:id="rId14"/>
    <p:sldId id="407" r:id="rId15"/>
    <p:sldId id="408" r:id="rId16"/>
    <p:sldId id="396" r:id="rId17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8279" autoAdjust="0"/>
  </p:normalViewPr>
  <p:slideViewPr>
    <p:cSldViewPr snapToGrid="0">
      <p:cViewPr varScale="1">
        <p:scale>
          <a:sx n="106" d="100"/>
          <a:sy n="106" d="100"/>
        </p:scale>
        <p:origin x="176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7FF39E-5711-4B4C-A5D1-24D26E5BF4D5}" type="datetimeFigureOut">
              <a:rPr lang="pt-BR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7FE299A-559E-4320-B638-BB330180B513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612681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7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7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/>
            </a:lvl1pPr>
          </a:lstStyle>
          <a:p>
            <a:pPr>
              <a:defRPr/>
            </a:pPr>
            <a:fld id="{6DD1F731-CB45-4073-8F77-10B57C63D377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4333854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84251" y="745297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 altLang="pt-BR" sz="18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3"/>
            <a:ext cx="4983162" cy="4465391"/>
          </a:xfrm>
          <a:noFill/>
          <a:ln/>
        </p:spPr>
        <p:txBody>
          <a:bodyPr wrap="none" anchor="ctr"/>
          <a:lstStyle/>
          <a:p>
            <a:pPr eaLnBrk="1" hangingPunct="1"/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08758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23C67-50C4-9032-833F-B5ED83071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9C7169-19ED-29E6-224C-D38D078ED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4F9FC9-BCA4-498D-FF87-5B26C1B38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5BAB3F-DE41-FA0D-6011-3E472037F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23D3D3-8040-91A9-1334-F45930DF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1202303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A56D6F-B61B-7561-A185-DA3C92C1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ACBD67-1360-6C87-483E-77F1C769B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E7923B-0CB9-A51C-5404-A7CB4A06E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92B01E-B7F8-3923-1C32-2C160BE9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4D9BE-9AC6-FF2B-5D5F-1454E50D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4368603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28F7CB-22BE-5BC6-51A5-797B0D094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68A944-FE87-88DD-5D6C-3E79EA163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36698C-15D1-5844-50CA-7C982D9F8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D4A9C8-FF4D-4361-A16D-944A2E2F7B1F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5B73A4-C667-C69A-13C2-DA815379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9799CD-96E6-5430-5CB0-EBE077D8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AB6D4-4884-4CAE-8464-BA259B282BAE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88331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BCD40-D359-C36A-53E8-97DC5CFE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4020F1-EF68-9B98-3867-650C02BA6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B0EE50-CE99-24BA-DEBB-8265940BC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64C1B3-50C1-AAD4-6A81-912840DD8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500E51F-553C-8F15-508F-6C4D262FE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B18D47-0F2D-8A42-8C10-95103D734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4146505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3BDCD-AAF6-615E-C9BA-399FA2C1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FE221E-9577-42E7-14DE-06FBF5D17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18ABCE5-202F-0D58-E6D9-2625D4004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B4BC763-8B8F-19F2-E08E-9F4E2E56D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6221EAA-A7E8-7211-193A-147FCB009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D29FCC5-E448-96F4-FBE4-F0DFCE43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5504DD3-7807-71C9-EAF9-270FA064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DD57279-27B9-E7A2-B08F-75B6CE88D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20175294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DC9613-789D-0DD5-1931-61CE7FC4A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C4B39E9-DC5E-091D-705E-07A27F14D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71B7C97-C10A-915F-9470-6AFE7794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76D3360-543E-1EFA-D2DC-288D2B41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84275593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E61EADA-3E0B-4E73-5D42-3C386E70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FD2F9B8-3F0F-D450-BC74-BE228D5B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7D72900-7724-2D23-1688-36BCEAEA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74001088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AFC50-3056-FC03-7CE2-6DBB8A4B4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9A1F62-76CD-1971-3DFD-33946D199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349FE61-C4CB-942F-5115-30FC55788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5A5775-894E-33BB-20A0-957C7DCF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5757-E372-4747-9A6D-C671DD60C019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1CDAE4-F686-3DC6-886C-292A1C816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F1352CD-CB57-3E45-0A2F-82489046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A93A9-F1A5-47D8-996F-77277799E3A6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2484645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0EE45-73C8-6962-62B5-B390945F2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2E81B3-047F-01FC-67F8-448B34A72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96BDA7-6CF5-B53A-7AB1-B3B6FFC7A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F4DCA7-2077-CDAF-5608-E8F2DE340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A39114-20CC-A869-F146-C65B4DBCE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352779-0485-9431-ADB7-956679FA4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1335441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C91126-F706-F616-5B94-F0082473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32823E-AFE1-4850-3CC0-2DDD9CDED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F84499-4C78-7060-F915-42DD2BC8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497055-AD44-C071-230F-2DCBBB9E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408129-8084-7A28-3940-278D8F41D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514248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40B995-8D13-DE6B-D05B-E3342C3CE9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8CD297-E12C-6FBA-6FA1-C9A9F9D94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3DD6EB-198E-6C71-F2F9-24B9E40E7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3E6641-EE72-2182-764E-AF4A735AD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56642B-A131-7869-EE8C-95A1578C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90176213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53332BC-A674-C64D-F815-44655C08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689E93-3A15-F128-FCF7-FDB7A15EF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1DCCF8-1F91-FC12-3EC9-D024DDFED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20/05/2025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171705-F6EC-61A8-4C0A-0790423AC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7B3A08-4112-B27B-7C93-453840333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85466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6" r:id="rId1"/>
    <p:sldLayoutId id="2147485887" r:id="rId2"/>
    <p:sldLayoutId id="2147485888" r:id="rId3"/>
    <p:sldLayoutId id="2147485889" r:id="rId4"/>
    <p:sldLayoutId id="2147485890" r:id="rId5"/>
    <p:sldLayoutId id="2147485891" r:id="rId6"/>
    <p:sldLayoutId id="2147485892" r:id="rId7"/>
    <p:sldLayoutId id="2147485893" r:id="rId8"/>
    <p:sldLayoutId id="2147485894" r:id="rId9"/>
    <p:sldLayoutId id="2147485895" r:id="rId10"/>
    <p:sldLayoutId id="2147485896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1003300" y="879646"/>
            <a:ext cx="7162800" cy="3780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700" b="1" dirty="0" err="1">
                <a:solidFill>
                  <a:srgbClr val="0033CC"/>
                </a:solidFill>
                <a:latin typeface="Arial Black" pitchFamily="34" charset="0"/>
              </a:rPr>
              <a:t>Audiência</a:t>
            </a:r>
            <a:r>
              <a:rPr lang="en-GB" altLang="pt-BR" sz="4700" b="1" dirty="0">
                <a:solidFill>
                  <a:srgbClr val="0033CC"/>
                </a:solidFill>
                <a:latin typeface="Arial Black" pitchFamily="34" charset="0"/>
              </a:rPr>
              <a:t> </a:t>
            </a:r>
            <a:r>
              <a:rPr lang="en-GB" altLang="pt-BR" sz="4700" b="1" dirty="0" err="1">
                <a:solidFill>
                  <a:srgbClr val="0033CC"/>
                </a:solidFill>
                <a:latin typeface="Arial Black" pitchFamily="34" charset="0"/>
              </a:rPr>
              <a:t>Pública</a:t>
            </a:r>
            <a:endParaRPr lang="en-GB" altLang="pt-BR" sz="4700" b="1" dirty="0">
              <a:solidFill>
                <a:srgbClr val="0033CC"/>
              </a:solidFill>
              <a:latin typeface="Arial Black" pitchFamily="34" charset="0"/>
            </a:endParaRP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 err="1">
                <a:solidFill>
                  <a:srgbClr val="0033CC"/>
                </a:solidFill>
                <a:latin typeface="Arial Black" pitchFamily="34" charset="0"/>
              </a:rPr>
              <a:t>Metas</a:t>
            </a: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 </a:t>
            </a:r>
            <a:r>
              <a:rPr lang="en-GB" altLang="pt-BR" sz="4000" b="1" dirty="0" err="1">
                <a:solidFill>
                  <a:srgbClr val="0033CC"/>
                </a:solidFill>
                <a:latin typeface="Arial Black" pitchFamily="34" charset="0"/>
              </a:rPr>
              <a:t>Fiscais</a:t>
            </a:r>
            <a:endParaRPr lang="en-GB" altLang="pt-BR" sz="4000" b="1" dirty="0">
              <a:solidFill>
                <a:srgbClr val="0033CC"/>
              </a:solidFill>
              <a:latin typeface="Arial Black" pitchFamily="34" charset="0"/>
            </a:endParaRP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1º </a:t>
            </a:r>
            <a:r>
              <a:rPr lang="en-GB" altLang="pt-BR" sz="4000" b="1" dirty="0" err="1">
                <a:solidFill>
                  <a:srgbClr val="0033CC"/>
                </a:solidFill>
                <a:latin typeface="Arial Black" pitchFamily="34" charset="0"/>
              </a:rPr>
              <a:t>Quadrimestre</a:t>
            </a: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 2025</a:t>
            </a: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pt-BR" sz="4000" b="1" dirty="0">
              <a:solidFill>
                <a:srgbClr val="0033CC"/>
              </a:solidFill>
              <a:latin typeface="Arial Black" pitchFamily="34" charset="0"/>
            </a:endParaRPr>
          </a:p>
        </p:txBody>
      </p:sp>
      <p:sp>
        <p:nvSpPr>
          <p:cNvPr id="523269" name="Text Box 5"/>
          <p:cNvSpPr txBox="1">
            <a:spLocks noChangeArrowheads="1"/>
          </p:cNvSpPr>
          <p:nvPr/>
        </p:nvSpPr>
        <p:spPr bwMode="auto">
          <a:xfrm>
            <a:off x="1003300" y="5448300"/>
            <a:ext cx="7162800" cy="78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800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Lucida Sans Unicode" pitchFamily="34" charset="0"/>
            </a:endParaRPr>
          </a:p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Lucida Sans Unicode" pitchFamily="34" charset="0"/>
              </a:rPr>
              <a:t>Secretaria da Fazenda e Patrimônio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51" y="4266878"/>
            <a:ext cx="2744298" cy="785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  <p:bldP spid="52326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93420" y="828040"/>
            <a:ext cx="8001000" cy="5101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BASE LEGAL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2400" b="1" dirty="0">
              <a:solidFill>
                <a:srgbClr val="0000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</a:t>
            </a:r>
            <a:r>
              <a:rPr lang="en-GB" altLang="pt-BR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</a:t>
            </a:r>
            <a:r>
              <a:rPr lang="en-GB" alt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Fiscal (LC 101, de 04/05/2000) 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	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9º, § 4º:</a:t>
            </a:r>
          </a:p>
          <a:p>
            <a:pPr marL="457200" indent="-457200" algn="just" defTabSz="449263" eaLnBrk="1" hangingPunct="1">
              <a:lnSpc>
                <a:spcPct val="200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“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final dos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meses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20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maio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setembro</a:t>
            </a:r>
            <a:r>
              <a:rPr lang="en-GB" alt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fevereiro</a:t>
            </a:r>
            <a:r>
              <a:rPr lang="en-GB" alt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altLang="pt-BR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demonstrará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avaliará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cumprimento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quadrimestre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audiência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comissão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referida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§ 1º do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166 da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Constituição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Casas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Legislativas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6FDB84A-ACB2-A76C-5025-7F5BA0D5F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341983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571500" y="380281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86192650-AF2F-45B0-99A1-09C71EF506A8}"/>
              </a:ext>
            </a:extLst>
          </p:cNvPr>
          <p:cNvSpPr/>
          <p:nvPr/>
        </p:nvSpPr>
        <p:spPr>
          <a:xfrm>
            <a:off x="926116" y="3006890"/>
            <a:ext cx="466997" cy="174171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3941E6A-9D77-B4E7-1C95-5E8B1BE8B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297719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B1CE0E1-024C-BDAF-933C-87F87B2BD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707" y="1356904"/>
            <a:ext cx="4015024" cy="504907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774978B-470F-E7E0-101B-05005AAC2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30246"/>
            <a:ext cx="9144000" cy="52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8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827088" y="476250"/>
            <a:ext cx="7543800" cy="60499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 Black" pitchFamily="34" charset="0"/>
                <a:cs typeface="Times New Roman" pitchFamily="18" charset="0"/>
              </a:rPr>
              <a:t>METAS FISCAIS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1400" b="1" dirty="0">
              <a:latin typeface="Arial Black" pitchFamily="34" charset="0"/>
              <a:cs typeface="Times New Roman" pitchFamily="18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1800" b="1" dirty="0">
                <a:cs typeface="Times New Roman" pitchFamily="18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Conceito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Constituem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montantes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máximos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mínimos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reais, que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Município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comprometeu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atingir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ultrapassar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forma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disposto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Lei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Diretrizes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para o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Exercício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>
                <a:latin typeface="Arial" panose="020B0604020202020204" pitchFamily="34" charset="0"/>
                <a:cs typeface="Arial" panose="020B0604020202020204" pitchFamily="34" charset="0"/>
              </a:rPr>
              <a:t>de 2025</a:t>
            </a:r>
            <a:r>
              <a:rPr lang="en-GB" altLang="pt-BR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relativamente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a: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Nominal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) -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Representa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diferença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entre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saldo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fiscal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líquida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apurado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anterior.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Receita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) - 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que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exclui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ganhos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aplicações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e,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juros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nominais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devidos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. O RP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indicará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federativos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compatíveis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arrecadações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seja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se 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não-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capazes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sustentar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despesas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não-financeiras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D9E2828-BC24-A2A1-D03A-A99400D5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72" y="6346241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61703" y="423817"/>
            <a:ext cx="6705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dirty="0">
                <a:solidFill>
                  <a:srgbClr val="000000"/>
                </a:solidFill>
                <a:latin typeface="Arial Black" pitchFamily="34" charset="0"/>
              </a:rPr>
              <a:t>METAS FISCAIS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1200" b="1" dirty="0">
              <a:solidFill>
                <a:srgbClr val="000000"/>
              </a:solidFill>
              <a:latin typeface="Arial Black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a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contraída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governo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sociedade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</a:t>
            </a:r>
            <a:r>
              <a:rPr lang="en-GB" alt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Crédito</a:t>
            </a:r>
            <a:r>
              <a:rPr lang="en-GB" alt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empréstimo realizado pelas entidades da administração pública, com o objetivo de financiar seus projetos e/ou atividades.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0DB96B3-BCCB-1F46-E641-067D542D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51037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894" y="1428024"/>
            <a:ext cx="6286500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tângulo 1"/>
          <p:cNvSpPr>
            <a:spLocks noChangeArrowheads="1"/>
          </p:cNvSpPr>
          <p:nvPr/>
        </p:nvSpPr>
        <p:spPr bwMode="auto">
          <a:xfrm>
            <a:off x="2385683" y="131783"/>
            <a:ext cx="3397277" cy="12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2000" b="1" dirty="0">
              <a:solidFill>
                <a:srgbClr val="000000"/>
              </a:solidFill>
              <a:latin typeface="Arial Black" pitchFamily="34" charset="0"/>
            </a:endParaRP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dirty="0">
                <a:solidFill>
                  <a:srgbClr val="000000"/>
                </a:solidFill>
                <a:latin typeface="Arial Black" pitchFamily="34" charset="0"/>
              </a:rPr>
              <a:t>EQUILÍBRIO FINANCEIRO</a:t>
            </a: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b="1" dirty="0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EE919E9-7DF3-E1FC-10EE-DCF4D793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26" y="6360090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3" y="1951038"/>
            <a:ext cx="69627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tângulo 1"/>
          <p:cNvSpPr>
            <a:spLocks noChangeArrowheads="1"/>
          </p:cNvSpPr>
          <p:nvPr/>
        </p:nvSpPr>
        <p:spPr bwMode="auto">
          <a:xfrm>
            <a:off x="2025341" y="554763"/>
            <a:ext cx="50933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sz="1400" b="1" dirty="0">
                <a:solidFill>
                  <a:srgbClr val="000000"/>
                </a:solidFill>
                <a:latin typeface="Arial Black" pitchFamily="34" charset="0"/>
              </a:rPr>
              <a:t>ACOMPANHAMENTO DO PREVISTO E EXECUTADO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BD22B44-0177-003D-3C6D-27E5775E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73286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76252"/>
              </p:ext>
            </p:extLst>
          </p:nvPr>
        </p:nvGraphicFramePr>
        <p:xfrm>
          <a:off x="93755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5F55C288-9701-4083-0A6A-27F229EBB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8" y="561975"/>
            <a:ext cx="9397498" cy="62960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976379"/>
              </p:ext>
            </p:extLst>
          </p:nvPr>
        </p:nvGraphicFramePr>
        <p:xfrm>
          <a:off x="388952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765719C0-8054-4323-EB6F-A5F44C771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94" y="561975"/>
            <a:ext cx="9325069" cy="62960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087757"/>
              </p:ext>
            </p:extLst>
          </p:nvPr>
        </p:nvGraphicFramePr>
        <p:xfrm>
          <a:off x="72864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84937D03-A413-D350-69FE-E7EC90158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7" y="561975"/>
            <a:ext cx="9379391" cy="62960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347479" y="0"/>
            <a:ext cx="4821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 dirty="0">
                <a:solidFill>
                  <a:prstClr val="black"/>
                </a:solidFill>
                <a:latin typeface="Arial Black" panose="020B0A04020102020204" pitchFamily="34" charset="0"/>
              </a:rPr>
              <a:t>APLICAÇÃO NO ENSINO</a:t>
            </a:r>
          </a:p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prstClr val="black"/>
                </a:solidFill>
                <a:latin typeface="Arial Black" panose="020B0A04020102020204" pitchFamily="34" charset="0"/>
              </a:rPr>
              <a:t>Art. 212 da CF/88 (25% da receita de impostos)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483D052-1EF3-B15B-D447-F86365751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1" y="523220"/>
            <a:ext cx="8999145" cy="63347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24756" y="0"/>
            <a:ext cx="26661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 dirty="0">
                <a:solidFill>
                  <a:prstClr val="black"/>
                </a:solidFill>
                <a:latin typeface="Arial Black" panose="020B0A04020102020204" pitchFamily="34" charset="0"/>
              </a:rPr>
              <a:t>APLICAÇÕES NO ENSINO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prstClr val="black"/>
                </a:solidFill>
                <a:latin typeface="Arial Black" panose="020B0A04020102020204" pitchFamily="34" charset="0"/>
              </a:rPr>
              <a:t>  Aplicações do FUNDEB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219A5C6-2831-21C6-EE7D-2BBD59833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0" y="523220"/>
            <a:ext cx="9632888" cy="63347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93794" y="0"/>
            <a:ext cx="2564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prstClr val="black"/>
                </a:solidFill>
                <a:latin typeface="Arial Black" panose="020B0A04020102020204" pitchFamily="34" charset="0"/>
              </a:rPr>
              <a:t>APLICAÇÕES NA SAÚDE</a:t>
            </a:r>
          </a:p>
        </p:txBody>
      </p:sp>
      <p:sp>
        <p:nvSpPr>
          <p:cNvPr id="5" name="Retângulo 4"/>
          <p:cNvSpPr/>
          <p:nvPr/>
        </p:nvSpPr>
        <p:spPr>
          <a:xfrm>
            <a:off x="2675322" y="307777"/>
            <a:ext cx="6180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prstClr val="black"/>
                </a:solidFill>
                <a:latin typeface="Arial Black" panose="020B0A04020102020204" pitchFamily="34" charset="0"/>
              </a:rPr>
              <a:t>CF/88 (15% da receita de impostos)</a:t>
            </a:r>
            <a:endParaRPr lang="pt-BR" sz="1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89FCBAD-E467-9C54-D4BE-9828F5BD9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7" y="615553"/>
            <a:ext cx="9705315" cy="610211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95989"/>
              </p:ext>
            </p:extLst>
          </p:nvPr>
        </p:nvGraphicFramePr>
        <p:xfrm>
          <a:off x="1074439" y="0"/>
          <a:ext cx="7369400" cy="836295"/>
        </p:xfrm>
        <a:graphic>
          <a:graphicData uri="http://schemas.openxmlformats.org/drawingml/2006/table">
            <a:tbl>
              <a:tblPr/>
              <a:tblGrid>
                <a:gridCol w="736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4266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0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sng" strike="noStrike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5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effectLst/>
                          <a:latin typeface="Arial Black" panose="020B0A04020102020204" pitchFamily="34" charset="0"/>
                        </a:rPr>
                        <a:t>DÍVIDA</a:t>
                      </a:r>
                      <a:r>
                        <a:rPr lang="pt-BR" sz="14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CONSOLIDADA LÍQUIDA</a:t>
                      </a:r>
                      <a:endParaRPr lang="pt-BR" sz="14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4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C8A9C5AB-7817-13B5-2F6B-0D86D7241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8" y="624689"/>
            <a:ext cx="8953878" cy="623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6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70294"/>
              </p:ext>
            </p:extLst>
          </p:nvPr>
        </p:nvGraphicFramePr>
        <p:xfrm>
          <a:off x="1514084" y="-13441"/>
          <a:ext cx="7545631" cy="760095"/>
        </p:xfrm>
        <a:graphic>
          <a:graphicData uri="http://schemas.openxmlformats.org/drawingml/2006/table">
            <a:tbl>
              <a:tblPr/>
              <a:tblGrid>
                <a:gridCol w="7545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8598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8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DESPESA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COM PESSOAL</a:t>
                      </a:r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99FBA507-843C-C49F-66B5-D7B73365B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5" y="536522"/>
            <a:ext cx="9675351" cy="626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8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4"/>
          <p:cNvSpPr>
            <a:spLocks noChangeArrowheads="1"/>
          </p:cNvSpPr>
          <p:nvPr/>
        </p:nvSpPr>
        <p:spPr bwMode="auto">
          <a:xfrm>
            <a:off x="1004888" y="1284288"/>
            <a:ext cx="71247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/>
            <a:r>
              <a:rPr lang="pt-BR" altLang="pt-BR" sz="3200">
                <a:solidFill>
                  <a:srgbClr val="0000FF"/>
                </a:solidFill>
                <a:latin typeface="Arial Black" pitchFamily="34" charset="0"/>
              </a:rPr>
              <a:t>Obrigado!</a:t>
            </a: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Prefeitura de Itapevi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Secretaria da Fazenda e Patrimônio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Departamento de Contabilidade</a:t>
            </a: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contabilidade@itapevi.sp.gov.br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57" y="2008867"/>
            <a:ext cx="2162175" cy="619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6976</TotalTime>
  <Words>435</Words>
  <Application>Microsoft Office PowerPoint</Application>
  <PresentationFormat>Apresentação na tela (4:3)</PresentationFormat>
  <Paragraphs>49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Tahoma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419</cp:revision>
  <cp:lastPrinted>2025-05-15T16:29:34Z</cp:lastPrinted>
  <dcterms:created xsi:type="dcterms:W3CDTF">2005-05-12T15:37:46Z</dcterms:created>
  <dcterms:modified xsi:type="dcterms:W3CDTF">2025-05-20T15:21:06Z</dcterms:modified>
</cp:coreProperties>
</file>