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6075" r:id="rId1"/>
  </p:sldMasterIdLst>
  <p:notesMasterIdLst>
    <p:notesMasterId r:id="rId19"/>
  </p:notesMasterIdLst>
  <p:handoutMasterIdLst>
    <p:handoutMasterId r:id="rId20"/>
  </p:handoutMasterIdLst>
  <p:sldIdLst>
    <p:sldId id="367" r:id="rId2"/>
    <p:sldId id="305" r:id="rId3"/>
    <p:sldId id="404" r:id="rId4"/>
    <p:sldId id="409" r:id="rId5"/>
    <p:sldId id="385" r:id="rId6"/>
    <p:sldId id="386" r:id="rId7"/>
    <p:sldId id="400" r:id="rId8"/>
    <p:sldId id="401" r:id="rId9"/>
    <p:sldId id="387" r:id="rId10"/>
    <p:sldId id="402" r:id="rId11"/>
    <p:sldId id="398" r:id="rId12"/>
    <p:sldId id="392" r:id="rId13"/>
    <p:sldId id="403" r:id="rId14"/>
    <p:sldId id="399" r:id="rId15"/>
    <p:sldId id="407" r:id="rId16"/>
    <p:sldId id="408" r:id="rId17"/>
    <p:sldId id="396" r:id="rId18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CC33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8279" autoAdjust="0"/>
  </p:normalViewPr>
  <p:slideViewPr>
    <p:cSldViewPr snapToGrid="0">
      <p:cViewPr>
        <p:scale>
          <a:sx n="80" d="100"/>
          <a:sy n="80" d="100"/>
        </p:scale>
        <p:origin x="2514" y="6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87FF39E-5711-4B4C-A5D1-24D26E5BF4D5}" type="datetimeFigureOut">
              <a:rPr lang="pt-BR"/>
              <a:pPr>
                <a:defRPr/>
              </a:pPr>
              <a:t>17/09/2025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71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8710"/>
            <a:ext cx="2946400" cy="49633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7FE299A-559E-4320-B638-BB330180B51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26815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t" anchorCtr="0" compatLnSpc="1">
            <a:prstTxWarp prst="textNoShape">
              <a:avLst/>
            </a:prstTxWarp>
          </a:bodyPr>
          <a:lstStyle>
            <a:lvl1pPr defTabSz="919163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7" y="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t" anchorCtr="0" compatLnSpc="1">
            <a:prstTxWarp prst="textNoShape">
              <a:avLst/>
            </a:prstTxWarp>
          </a:bodyPr>
          <a:lstStyle>
            <a:lvl1pPr algn="r" defTabSz="919163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0938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7547"/>
            <a:ext cx="5438775" cy="4463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2871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b" anchorCtr="0" compatLnSpc="1">
            <a:prstTxWarp prst="textNoShape">
              <a:avLst/>
            </a:prstTxWarp>
          </a:bodyPr>
          <a:lstStyle>
            <a:lvl1pPr defTabSz="919163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7" y="942871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b" anchorCtr="0" compatLnSpc="1">
            <a:prstTxWarp prst="textNoShape">
              <a:avLst/>
            </a:prstTxWarp>
          </a:bodyPr>
          <a:lstStyle>
            <a:lvl1pPr algn="r" defTabSz="919163" eaLnBrk="1" hangingPunct="1">
              <a:defRPr sz="1200"/>
            </a:lvl1pPr>
          </a:lstStyle>
          <a:p>
            <a:pPr>
              <a:defRPr/>
            </a:pPr>
            <a:fld id="{6DD1F731-CB45-4073-8F77-10B57C63D37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3338546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984251" y="745297"/>
            <a:ext cx="4830763" cy="372169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 altLang="pt-BR" sz="180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/>
          </p:nvPr>
        </p:nvSpPr>
        <p:spPr>
          <a:xfrm>
            <a:off x="906463" y="4715953"/>
            <a:ext cx="4983162" cy="4465391"/>
          </a:xfrm>
          <a:noFill/>
          <a:ln/>
        </p:spPr>
        <p:txBody>
          <a:bodyPr wrap="none" anchor="ctr"/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87586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17/09/2025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315918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pPr>
              <a:defRPr/>
            </a:pPr>
            <a:fld id="{7408CBF6-DDDD-4566-8E5B-CF1DBF968582}" type="datetime1">
              <a:rPr lang="pt-BR" smtClean="0"/>
              <a:pPr>
                <a:defRPr/>
              </a:pPr>
              <a:t>17/09/2025</a:t>
            </a:fld>
            <a:endParaRPr lang="pt-BR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pPr>
              <a:defRPr/>
            </a:pPr>
            <a:fld id="{AD67BE1D-29A4-4A19-B622-53836CC2DEDF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1133728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D4A9C8-FF4D-4361-A16D-944A2E2F7B1F}" type="datetime1">
              <a:rPr lang="pt-BR" smtClean="0"/>
              <a:pPr>
                <a:defRPr/>
              </a:pPr>
              <a:t>17/09/2025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9AB6D4-4884-4CAE-8464-BA259B282BAE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41538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17/09/2025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732753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17/09/2025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2495535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17/09/2025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23121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08CBF6-DDDD-4566-8E5B-CF1DBF968582}" type="datetime1">
              <a:rPr lang="pt-BR" smtClean="0"/>
              <a:pPr>
                <a:defRPr/>
              </a:pPr>
              <a:t>17/09/2025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67BE1D-29A4-4A19-B622-53836CC2DEDF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8821220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5C5757-E372-4747-9A6D-C671DD60C019}" type="datetime1">
              <a:rPr lang="pt-BR" smtClean="0"/>
              <a:pPr>
                <a:defRPr/>
              </a:pPr>
              <a:t>17/09/2025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CA93A9-F1A5-47D8-996F-77277799E3A6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976348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17/09/2025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4844617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17/09/2025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6528188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17/09/2025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5122777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17/09/2025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674275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17/09/2025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6184470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17/09/2025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224981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17/09/2025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172737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17/09/2025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8130611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17/09/2025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2779767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17/09/2025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09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76" r:id="rId1"/>
    <p:sldLayoutId id="2147486077" r:id="rId2"/>
    <p:sldLayoutId id="2147486078" r:id="rId3"/>
    <p:sldLayoutId id="2147486079" r:id="rId4"/>
    <p:sldLayoutId id="2147486080" r:id="rId5"/>
    <p:sldLayoutId id="2147486081" r:id="rId6"/>
    <p:sldLayoutId id="2147486082" r:id="rId7"/>
    <p:sldLayoutId id="2147486083" r:id="rId8"/>
    <p:sldLayoutId id="2147486084" r:id="rId9"/>
    <p:sldLayoutId id="2147486085" r:id="rId10"/>
    <p:sldLayoutId id="2147486086" r:id="rId11"/>
    <p:sldLayoutId id="2147486087" r:id="rId12"/>
    <p:sldLayoutId id="2147486088" r:id="rId13"/>
    <p:sldLayoutId id="2147486089" r:id="rId14"/>
    <p:sldLayoutId id="2147486090" r:id="rId15"/>
    <p:sldLayoutId id="2147486091" r:id="rId16"/>
    <p:sldLayoutId id="2147486092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Text Box 2"/>
          <p:cNvSpPr txBox="1">
            <a:spLocks noChangeArrowheads="1"/>
          </p:cNvSpPr>
          <p:nvPr/>
        </p:nvSpPr>
        <p:spPr bwMode="auto">
          <a:xfrm>
            <a:off x="1003300" y="879646"/>
            <a:ext cx="7162800" cy="3780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defTabSz="449263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4700" b="1" err="1">
                <a:solidFill>
                  <a:srgbClr val="0033CC"/>
                </a:solidFill>
                <a:latin typeface="Arial Black" pitchFamily="34" charset="0"/>
              </a:rPr>
              <a:t>Audiência</a:t>
            </a:r>
            <a:r>
              <a:rPr lang="en-GB" altLang="pt-BR" sz="4700" b="1">
                <a:solidFill>
                  <a:srgbClr val="0033CC"/>
                </a:solidFill>
                <a:latin typeface="Arial Black" pitchFamily="34" charset="0"/>
              </a:rPr>
              <a:t> </a:t>
            </a:r>
            <a:r>
              <a:rPr lang="en-GB" altLang="pt-BR" sz="4700" b="1" err="1">
                <a:solidFill>
                  <a:srgbClr val="0033CC"/>
                </a:solidFill>
                <a:latin typeface="Arial Black" pitchFamily="34" charset="0"/>
              </a:rPr>
              <a:t>Pública</a:t>
            </a:r>
            <a:endParaRPr lang="en-GB" altLang="pt-BR" sz="4700" b="1">
              <a:solidFill>
                <a:srgbClr val="0033CC"/>
              </a:solidFill>
              <a:latin typeface="Arial Black" pitchFamily="34" charset="0"/>
            </a:endParaRPr>
          </a:p>
          <a:p>
            <a:pPr algn="ctr" defTabSz="449263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4000" b="1" err="1">
                <a:solidFill>
                  <a:srgbClr val="0033CC"/>
                </a:solidFill>
                <a:latin typeface="Arial Black" pitchFamily="34" charset="0"/>
              </a:rPr>
              <a:t>Metas</a:t>
            </a:r>
            <a:r>
              <a:rPr lang="en-GB" altLang="pt-BR" sz="4000" b="1">
                <a:solidFill>
                  <a:srgbClr val="0033CC"/>
                </a:solidFill>
                <a:latin typeface="Arial Black" pitchFamily="34" charset="0"/>
              </a:rPr>
              <a:t> </a:t>
            </a:r>
            <a:r>
              <a:rPr lang="en-GB" altLang="pt-BR" sz="4000" b="1" err="1">
                <a:solidFill>
                  <a:srgbClr val="0033CC"/>
                </a:solidFill>
                <a:latin typeface="Arial Black" pitchFamily="34" charset="0"/>
              </a:rPr>
              <a:t>Fiscais</a:t>
            </a:r>
            <a:endParaRPr lang="en-GB" altLang="pt-BR" sz="4000" b="1">
              <a:solidFill>
                <a:srgbClr val="0033CC"/>
              </a:solidFill>
              <a:latin typeface="Arial Black" pitchFamily="34" charset="0"/>
            </a:endParaRPr>
          </a:p>
          <a:p>
            <a:pPr algn="ctr" defTabSz="449263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4000" b="1">
                <a:solidFill>
                  <a:srgbClr val="0033CC"/>
                </a:solidFill>
                <a:latin typeface="Arial Black" pitchFamily="34" charset="0"/>
              </a:rPr>
              <a:t>2º </a:t>
            </a:r>
            <a:r>
              <a:rPr lang="en-GB" altLang="pt-BR" sz="4000" b="1" err="1">
                <a:solidFill>
                  <a:srgbClr val="0033CC"/>
                </a:solidFill>
                <a:latin typeface="Arial Black" pitchFamily="34" charset="0"/>
              </a:rPr>
              <a:t>Quadrimestre</a:t>
            </a:r>
            <a:r>
              <a:rPr lang="en-GB" altLang="pt-BR" sz="4000" b="1">
                <a:solidFill>
                  <a:srgbClr val="0033CC"/>
                </a:solidFill>
                <a:latin typeface="Arial Black" pitchFamily="34" charset="0"/>
              </a:rPr>
              <a:t> 2025</a:t>
            </a:r>
          </a:p>
          <a:p>
            <a:pPr algn="ctr" defTabSz="449263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pt-BR" sz="4000" b="1">
              <a:solidFill>
                <a:srgbClr val="0033CC"/>
              </a:solidFill>
              <a:latin typeface="Arial Black" pitchFamily="34" charset="0"/>
            </a:endParaRPr>
          </a:p>
        </p:txBody>
      </p:sp>
      <p:sp>
        <p:nvSpPr>
          <p:cNvPr id="523269" name="Text Box 5"/>
          <p:cNvSpPr txBox="1">
            <a:spLocks noChangeArrowheads="1"/>
          </p:cNvSpPr>
          <p:nvPr/>
        </p:nvSpPr>
        <p:spPr bwMode="auto">
          <a:xfrm>
            <a:off x="1003300" y="5448300"/>
            <a:ext cx="7162800" cy="785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defTabSz="449263" eaLnBrk="1" hangingPunct="1">
              <a:spcBef>
                <a:spcPts val="1125"/>
              </a:spcBef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GB" sz="1800" b="1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cs typeface="Lucida Sans Unicode" pitchFamily="34" charset="0"/>
            </a:endParaRPr>
          </a:p>
          <a:p>
            <a:pPr algn="ctr" defTabSz="449263" eaLnBrk="1" hangingPunct="1">
              <a:spcBef>
                <a:spcPts val="1125"/>
              </a:spcBef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cs typeface="Lucida Sans Unicode" pitchFamily="34" charset="0"/>
              </a:rPr>
              <a:t>Secretaria da Fazenda e Patrimônio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851" y="4266878"/>
            <a:ext cx="2744298" cy="7858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" fill="hold"/>
                                        <p:tgtEl>
                                          <p:spTgt spid="523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" fill="hold"/>
                                        <p:tgtEl>
                                          <p:spTgt spid="523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3266" grpId="0" autoUpdateAnimBg="0"/>
      <p:bldP spid="523269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693420" y="828040"/>
            <a:ext cx="8001000" cy="5101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BASE LEGAL</a:t>
            </a:r>
          </a:p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endParaRPr lang="en-GB" altLang="pt-BR" sz="2400" b="1">
              <a:solidFill>
                <a:srgbClr val="000000"/>
              </a:solidFill>
              <a:latin typeface="Arial Black" panose="020B0A04020102020204" pitchFamily="34" charset="0"/>
              <a:cs typeface="Times New Roman" pitchFamily="18" charset="0"/>
            </a:endParaRPr>
          </a:p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 de </a:t>
            </a:r>
            <a:r>
              <a:rPr lang="en-GB" altLang="pt-BR" sz="2000" b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Responsabilidade</a:t>
            </a:r>
            <a:r>
              <a:rPr lang="en-GB" altLang="pt-BR" sz="2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Fiscal (LC 101, de 04/05/2000) </a:t>
            </a:r>
            <a:r>
              <a:rPr lang="en-GB" altLang="pt-BR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	</a:t>
            </a:r>
          </a:p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artigo</a:t>
            </a:r>
            <a:r>
              <a:rPr lang="en-GB" altLang="pt-BR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9º, § 4º:</a:t>
            </a:r>
          </a:p>
          <a:p>
            <a:pPr marL="457200" indent="-457200" algn="just" defTabSz="449263" eaLnBrk="1" hangingPunct="1">
              <a:lnSpc>
                <a:spcPct val="200000"/>
              </a:lnSpc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“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Até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final dos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meses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sz="2000" i="1" err="1">
                <a:latin typeface="Arial" panose="020B0604020202020204" pitchFamily="34" charset="0"/>
                <a:cs typeface="Arial" panose="020B0604020202020204" pitchFamily="34" charset="0"/>
              </a:rPr>
              <a:t>maio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sz="2000" b="1" i="1" u="sng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setembro</a:t>
            </a:r>
            <a:r>
              <a:rPr lang="en-GB" altLang="pt-BR" sz="2000" i="1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pt-BR" sz="2000" i="1" err="1">
                <a:latin typeface="Arial" panose="020B0604020202020204" pitchFamily="34" charset="0"/>
                <a:cs typeface="Arial" panose="020B0604020202020204" pitchFamily="34" charset="0"/>
              </a:rPr>
              <a:t>fevereiro</a:t>
            </a:r>
            <a:r>
              <a:rPr lang="en-GB" altLang="pt-BR" sz="2000" i="1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GB" altLang="pt-BR" sz="2000" i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Poder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Executivo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demonstrará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avaliará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cumprimento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das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metas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fiscais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quadrimestre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audiência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pública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comissão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referida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 § 1º do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artigo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166 da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Constituição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Casas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Legislativas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estaduais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pt-BR" sz="2000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municipais</a:t>
            </a:r>
            <a:r>
              <a:rPr lang="en-GB" altLang="pt-B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r>
              <a:rPr lang="en-GB" altLang="pt-BR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76FDB84A-ACB2-A76C-5025-7F5BA0D5F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365" y="6341983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571500" y="54361"/>
            <a:ext cx="8001000" cy="8767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PUBLICAÇÃO</a:t>
            </a: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>
                <a:solidFill>
                  <a:srgbClr val="000000"/>
                </a:solidFill>
                <a:cs typeface="Times New Roman" pitchFamily="18" charset="0"/>
              </a:rPr>
              <a:t>		</a:t>
            </a:r>
            <a:endParaRPr lang="en-GB" altLang="pt-BR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93941E6A-9D77-B4E7-1C95-5E8B1BE8B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365" y="6297719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2DED42D-CA5A-BA21-0866-B9404E760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7240"/>
            <a:ext cx="4971144" cy="641438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53B88384-68B0-ECFF-3AAC-0BF5C4616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1144" y="407240"/>
            <a:ext cx="3672489" cy="354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588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6E993-AFE9-FBEB-14BE-A8EA5EA0B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Text Box 7">
            <a:extLst>
              <a:ext uri="{FF2B5EF4-FFF2-40B4-BE49-F238E27FC236}">
                <a16:creationId xmlns:a16="http://schemas.microsoft.com/office/drawing/2014/main" id="{E907E4BC-3195-8092-21E8-F06956C0C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54361"/>
            <a:ext cx="8001000" cy="8767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PUBLICAÇÃO</a:t>
            </a: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>
                <a:solidFill>
                  <a:srgbClr val="000000"/>
                </a:solidFill>
                <a:cs typeface="Times New Roman" pitchFamily="18" charset="0"/>
              </a:rPr>
              <a:t>		</a:t>
            </a:r>
            <a:endParaRPr lang="en-GB" altLang="pt-BR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DA8E17C7-E20E-E7AA-4C1B-63A4E84ED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365" y="6297719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C8BD4E6-2A8C-9053-E323-599CFF093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3295"/>
            <a:ext cx="5163009" cy="631034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BB78EA4-50C8-9A93-6C04-895D9A9B36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3009" y="661736"/>
            <a:ext cx="3815587" cy="384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8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827088" y="476250"/>
            <a:ext cx="7543800" cy="632698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latin typeface="Arial Black" pitchFamily="34" charset="0"/>
                <a:cs typeface="Times New Roman" pitchFamily="18" charset="0"/>
              </a:rPr>
              <a:t>METAS FISCAIS</a:t>
            </a:r>
          </a:p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endParaRPr lang="en-GB" altLang="pt-BR" sz="1400" b="1" dirty="0">
              <a:latin typeface="Arial Black" pitchFamily="34" charset="0"/>
              <a:cs typeface="Times New Roman" pitchFamily="18" charset="0"/>
            </a:endParaRP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1800" b="1" dirty="0">
                <a:cs typeface="Times New Roman" pitchFamily="18" charset="0"/>
              </a:rPr>
              <a:t>	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Conceito</a:t>
            </a:r>
            <a:endParaRPr lang="en-GB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Constituem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metas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fiscais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montantes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máximos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mínimos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reais, que 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Município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comprometeu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atingir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ultrapassar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forma do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disposto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Lei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Diretrizes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Orçamentárias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para o 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Exercício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de 2025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relativamente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a:</a:t>
            </a: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Nominal (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Dívida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Pública) -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Representa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diferença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entre 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saldo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dívida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fiscal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líquida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31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dezembro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determinado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ano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relação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apurado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31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dezembro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ano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anterior.</a:t>
            </a:r>
            <a:endParaRPr lang="en-GB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Primário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Receita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Despesa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) - 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primário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que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exclui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das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receitas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totais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ganhos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aplicações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financeiras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e, dos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gastos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totais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juros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nominais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devidos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. 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Primário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indicará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níveis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gastos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orçamentários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dos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entes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federativos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compatíveis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com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suas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arrecadações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seja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se as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receitas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não-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financeiras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capazes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sustentar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despesas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não-financeiras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  	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7D9E2828-BC24-A2A1-D03A-A99400D54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272" y="6346241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561703" y="423817"/>
            <a:ext cx="670560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pt-BR" b="1">
                <a:solidFill>
                  <a:srgbClr val="000000"/>
                </a:solidFill>
                <a:latin typeface="Arial Black" pitchFamily="34" charset="0"/>
              </a:rPr>
              <a:t>METAS FISCAIS</a:t>
            </a:r>
          </a:p>
          <a:p>
            <a:pPr eaLnBrk="1" hangingPunct="1">
              <a:lnSpc>
                <a:spcPct val="200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GB" altLang="pt-BR" sz="1200" b="1">
              <a:solidFill>
                <a:srgbClr val="000000"/>
              </a:solidFill>
              <a:latin typeface="Arial Black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pt-BR" b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Dívida</a:t>
            </a:r>
            <a:r>
              <a:rPr lang="en-GB" alt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b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Pública</a:t>
            </a:r>
            <a:r>
              <a:rPr lang="en-GB" alt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a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dívida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contraída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governo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entidades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pessoas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sociedade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GB" alt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GB" alt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pt-BR" b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Operações</a:t>
            </a:r>
            <a:r>
              <a:rPr lang="en-GB" alt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b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Crédito</a:t>
            </a:r>
            <a:r>
              <a:rPr lang="en-GB" alt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o </a:t>
            </a:r>
            <a:r>
              <a:rPr lang="pt-BR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empréstimo realizado pelas entidades da administração pública, com o objetivo de financiar seus projetos e/ou atividades.</a:t>
            </a:r>
            <a:r>
              <a:rPr lang="pt-BR" alt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90DB96B3-BCCB-1F46-E641-067D542DC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579" y="6351037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9894" y="1428024"/>
            <a:ext cx="6286500" cy="368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tângulo 1"/>
          <p:cNvSpPr>
            <a:spLocks noChangeArrowheads="1"/>
          </p:cNvSpPr>
          <p:nvPr/>
        </p:nvSpPr>
        <p:spPr bwMode="auto">
          <a:xfrm>
            <a:off x="2385683" y="131783"/>
            <a:ext cx="3397277" cy="1287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GB" altLang="pt-BR" sz="2000" b="1">
              <a:solidFill>
                <a:srgbClr val="000000"/>
              </a:solidFill>
              <a:latin typeface="Arial Black" pitchFamily="34" charset="0"/>
            </a:endParaRPr>
          </a:p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pt-BR" b="1">
                <a:solidFill>
                  <a:srgbClr val="000000"/>
                </a:solidFill>
                <a:latin typeface="Arial Black" pitchFamily="34" charset="0"/>
              </a:rPr>
              <a:t>EQUILÍBRIO FINANCEIRO</a:t>
            </a:r>
          </a:p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GB" altLang="pt-BR" b="1">
              <a:solidFill>
                <a:srgbClr val="000000"/>
              </a:solidFill>
              <a:latin typeface="Arial Black" pitchFamily="34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AEE919E9-7DF3-E1FC-10EE-DCF4D7939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526" y="6360090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3313" y="1951038"/>
            <a:ext cx="6962775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tângulo 1"/>
          <p:cNvSpPr>
            <a:spLocks noChangeArrowheads="1"/>
          </p:cNvSpPr>
          <p:nvPr/>
        </p:nvSpPr>
        <p:spPr bwMode="auto">
          <a:xfrm>
            <a:off x="2025341" y="554763"/>
            <a:ext cx="509331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pt-BR" sz="1400" b="1">
                <a:solidFill>
                  <a:srgbClr val="000000"/>
                </a:solidFill>
                <a:latin typeface="Arial Black" pitchFamily="34" charset="0"/>
              </a:rPr>
              <a:t>ACOMPANHAMENTO DO PREVISTO E EXECUTADO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EBD22B44-0177-003D-3C6D-27E5775EB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579" y="6373286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676252"/>
              </p:ext>
            </p:extLst>
          </p:nvPr>
        </p:nvGraphicFramePr>
        <p:xfrm>
          <a:off x="937556" y="0"/>
          <a:ext cx="7686707" cy="561975"/>
        </p:xfrm>
        <a:graphic>
          <a:graphicData uri="http://schemas.openxmlformats.org/drawingml/2006/table">
            <a:tbl>
              <a:tblPr/>
              <a:tblGrid>
                <a:gridCol w="7686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endParaRPr lang="pt-BR" sz="11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sng" strike="noStrike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 Black" panose="020B0A04020102020204" pitchFamily="34" charset="0"/>
                        </a:rPr>
                        <a:t>RECEITA, DESPESA, RESULTADO PRIMÁRIO E</a:t>
                      </a:r>
                      <a:r>
                        <a:rPr lang="pt-BR" sz="1200" b="1" i="0" u="none" strike="noStrike" baseline="0">
                          <a:effectLst/>
                          <a:latin typeface="Arial Black" panose="020B0A04020102020204" pitchFamily="34" charset="0"/>
                        </a:rPr>
                        <a:t> NOMINAL </a:t>
                      </a:r>
                      <a:r>
                        <a:rPr lang="pt-BR" sz="1200" b="1" i="0" u="none" strike="noStrike">
                          <a:effectLst/>
                          <a:latin typeface="Arial Black" panose="020B0A04020102020204" pitchFamily="34" charset="0"/>
                        </a:rPr>
                        <a:t>–</a:t>
                      </a:r>
                      <a:r>
                        <a:rPr lang="pt-BR" sz="1200" b="1" i="0" u="none" strike="noStrike" baseline="0">
                          <a:effectLst/>
                          <a:latin typeface="Arial Black" panose="020B0A04020102020204" pitchFamily="34" charset="0"/>
                        </a:rPr>
                        <a:t> 2025</a:t>
                      </a:r>
                      <a:endParaRPr lang="pt-BR" sz="12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Imagem 2">
            <a:extLst>
              <a:ext uri="{FF2B5EF4-FFF2-40B4-BE49-F238E27FC236}">
                <a16:creationId xmlns:a16="http://schemas.microsoft.com/office/drawing/2014/main" id="{0D39DE61-C0CE-4123-C350-CADEDFBD0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01" y="691298"/>
            <a:ext cx="8093798" cy="59796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976379"/>
              </p:ext>
            </p:extLst>
          </p:nvPr>
        </p:nvGraphicFramePr>
        <p:xfrm>
          <a:off x="388952" y="0"/>
          <a:ext cx="7686707" cy="561975"/>
        </p:xfrm>
        <a:graphic>
          <a:graphicData uri="http://schemas.openxmlformats.org/drawingml/2006/table">
            <a:tbl>
              <a:tblPr/>
              <a:tblGrid>
                <a:gridCol w="7686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endParaRPr lang="pt-BR" sz="11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sng" strike="noStrike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 Black" panose="020B0A04020102020204" pitchFamily="34" charset="0"/>
                        </a:rPr>
                        <a:t>RECEITA, DESPESA, RESULTADO PRIMÁRIO E</a:t>
                      </a:r>
                      <a:r>
                        <a:rPr lang="pt-BR" sz="1200" b="1" i="0" u="none" strike="noStrike" baseline="0">
                          <a:effectLst/>
                          <a:latin typeface="Arial Black" panose="020B0A04020102020204" pitchFamily="34" charset="0"/>
                        </a:rPr>
                        <a:t> NOMINAL </a:t>
                      </a:r>
                      <a:r>
                        <a:rPr lang="pt-BR" sz="1200" b="1" i="0" u="none" strike="noStrike">
                          <a:effectLst/>
                          <a:latin typeface="Arial Black" panose="020B0A04020102020204" pitchFamily="34" charset="0"/>
                        </a:rPr>
                        <a:t>–</a:t>
                      </a:r>
                      <a:r>
                        <a:rPr lang="pt-BR" sz="1200" b="1" i="0" u="none" strike="noStrike" baseline="0">
                          <a:effectLst/>
                          <a:latin typeface="Arial Black" panose="020B0A04020102020204" pitchFamily="34" charset="0"/>
                        </a:rPr>
                        <a:t> 2025</a:t>
                      </a:r>
                      <a:endParaRPr lang="pt-BR" sz="12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Imagem 3">
            <a:extLst>
              <a:ext uri="{FF2B5EF4-FFF2-40B4-BE49-F238E27FC236}">
                <a16:creationId xmlns:a16="http://schemas.microsoft.com/office/drawing/2014/main" id="{02A5EAB6-9D21-4701-F82D-DBB99AE32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460" y="669957"/>
            <a:ext cx="8269079" cy="606977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087757"/>
              </p:ext>
            </p:extLst>
          </p:nvPr>
        </p:nvGraphicFramePr>
        <p:xfrm>
          <a:off x="728646" y="0"/>
          <a:ext cx="7686707" cy="561975"/>
        </p:xfrm>
        <a:graphic>
          <a:graphicData uri="http://schemas.openxmlformats.org/drawingml/2006/table">
            <a:tbl>
              <a:tblPr/>
              <a:tblGrid>
                <a:gridCol w="7686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endParaRPr lang="pt-BR" sz="11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sng" strike="noStrike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 Black" panose="020B0A04020102020204" pitchFamily="34" charset="0"/>
                        </a:rPr>
                        <a:t>RECEITA, DESPESA, RESULTADO PRIMÁRIO E</a:t>
                      </a:r>
                      <a:r>
                        <a:rPr lang="pt-BR" sz="1200" b="1" i="0" u="none" strike="noStrike" baseline="0">
                          <a:effectLst/>
                          <a:latin typeface="Arial Black" panose="020B0A04020102020204" pitchFamily="34" charset="0"/>
                        </a:rPr>
                        <a:t> NOMINAL </a:t>
                      </a:r>
                      <a:r>
                        <a:rPr lang="pt-BR" sz="1200" b="1" i="0" u="none" strike="noStrike">
                          <a:effectLst/>
                          <a:latin typeface="Arial Black" panose="020B0A04020102020204" pitchFamily="34" charset="0"/>
                        </a:rPr>
                        <a:t>–</a:t>
                      </a:r>
                      <a:r>
                        <a:rPr lang="pt-BR" sz="1200" b="1" i="0" u="none" strike="noStrike" baseline="0">
                          <a:effectLst/>
                          <a:latin typeface="Arial Black" panose="020B0A04020102020204" pitchFamily="34" charset="0"/>
                        </a:rPr>
                        <a:t> 2025</a:t>
                      </a:r>
                      <a:endParaRPr lang="pt-BR" sz="12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" name="Imagem 6">
            <a:extLst>
              <a:ext uri="{FF2B5EF4-FFF2-40B4-BE49-F238E27FC236}">
                <a16:creationId xmlns:a16="http://schemas.microsoft.com/office/drawing/2014/main" id="{B6B85850-6030-60B6-C132-C6E3CFD35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81" y="633743"/>
            <a:ext cx="8289838" cy="605103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347479" y="0"/>
            <a:ext cx="48211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u="sng">
                <a:solidFill>
                  <a:prstClr val="black"/>
                </a:solidFill>
                <a:latin typeface="Arial Black" panose="020B0A04020102020204" pitchFamily="34" charset="0"/>
              </a:rPr>
              <a:t>APLICAÇÃO NO ENSINO</a:t>
            </a:r>
          </a:p>
          <a:p>
            <a:pPr algn="ctr"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>
                <a:solidFill>
                  <a:prstClr val="black"/>
                </a:solidFill>
                <a:latin typeface="Arial Black" panose="020B0A04020102020204" pitchFamily="34" charset="0"/>
              </a:rPr>
              <a:t>Art. 212 da CF/88 (25% da receita de impostos)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5A34793-A081-5AF9-FF5D-277B71AF7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17" y="758406"/>
            <a:ext cx="8828838" cy="597737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324756" y="0"/>
            <a:ext cx="26661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u="sng">
                <a:solidFill>
                  <a:prstClr val="black"/>
                </a:solidFill>
                <a:latin typeface="Arial Black" panose="020B0A04020102020204" pitchFamily="34" charset="0"/>
              </a:rPr>
              <a:t>APLICAÇÕES NO ENSINO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>
                <a:solidFill>
                  <a:prstClr val="black"/>
                </a:solidFill>
                <a:latin typeface="Arial Black" panose="020B0A04020102020204" pitchFamily="34" charset="0"/>
              </a:rPr>
              <a:t>  Aplicações do FUNDEB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62195A0-B638-0E62-EF94-F55C1A737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3220"/>
            <a:ext cx="9144000" cy="452861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EB26A46-F07A-DAD5-52C5-EDC925333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18240"/>
            <a:ext cx="9144000" cy="93655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363D079-55D1-07F3-6E21-E2CEC8CA3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51834"/>
            <a:ext cx="9144000" cy="76640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293794" y="0"/>
            <a:ext cx="25649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>
                <a:solidFill>
                  <a:prstClr val="black"/>
                </a:solidFill>
                <a:latin typeface="Arial Black" panose="020B0A04020102020204" pitchFamily="34" charset="0"/>
              </a:rPr>
              <a:t>APLICAÇÕES NA SAÚDE</a:t>
            </a:r>
          </a:p>
        </p:txBody>
      </p:sp>
      <p:sp>
        <p:nvSpPr>
          <p:cNvPr id="5" name="Retângulo 4"/>
          <p:cNvSpPr/>
          <p:nvPr/>
        </p:nvSpPr>
        <p:spPr>
          <a:xfrm>
            <a:off x="2675322" y="307777"/>
            <a:ext cx="6180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b="1">
                <a:solidFill>
                  <a:prstClr val="black"/>
                </a:solidFill>
                <a:latin typeface="Arial Black" panose="020B0A04020102020204" pitchFamily="34" charset="0"/>
              </a:rPr>
              <a:t>CF/88 (15% da receita de impostos)</a:t>
            </a:r>
            <a:endParaRPr lang="pt-BR" sz="140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5DBEC85-9FCC-5812-0EF1-550652362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55" y="615554"/>
            <a:ext cx="8908610" cy="604779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395989"/>
              </p:ext>
            </p:extLst>
          </p:nvPr>
        </p:nvGraphicFramePr>
        <p:xfrm>
          <a:off x="1074439" y="0"/>
          <a:ext cx="7369400" cy="836295"/>
        </p:xfrm>
        <a:graphic>
          <a:graphicData uri="http://schemas.openxmlformats.org/drawingml/2006/table">
            <a:tbl>
              <a:tblPr/>
              <a:tblGrid>
                <a:gridCol w="736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4266"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07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sng" strike="noStrike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85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effectLst/>
                          <a:latin typeface="Arial Black" panose="020B0A04020102020204" pitchFamily="34" charset="0"/>
                        </a:rPr>
                        <a:t>DÍVIDA</a:t>
                      </a:r>
                      <a:r>
                        <a:rPr lang="pt-BR" sz="1400" b="1" i="0" u="none" strike="noStrike" baseline="0">
                          <a:effectLst/>
                          <a:latin typeface="Arial Black" panose="020B0A04020102020204" pitchFamily="34" charset="0"/>
                        </a:rPr>
                        <a:t> CONSOLIDADA LÍQUIDA</a:t>
                      </a:r>
                      <a:endParaRPr lang="pt-BR" sz="14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 fontAlgn="b"/>
                      <a:endParaRPr lang="pt-BR" sz="14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68487E83-A58B-F4BA-62A4-45FC8C1CB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12" y="673768"/>
            <a:ext cx="8987588" cy="618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56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470294"/>
              </p:ext>
            </p:extLst>
          </p:nvPr>
        </p:nvGraphicFramePr>
        <p:xfrm>
          <a:off x="1514084" y="-13441"/>
          <a:ext cx="7545631" cy="760095"/>
        </p:xfrm>
        <a:graphic>
          <a:graphicData uri="http://schemas.openxmlformats.org/drawingml/2006/table">
            <a:tbl>
              <a:tblPr/>
              <a:tblGrid>
                <a:gridCol w="7545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8598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59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sng" strike="noStrike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83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 Black" panose="020B0A04020102020204" pitchFamily="34" charset="0"/>
                        </a:rPr>
                        <a:t>DESPESA</a:t>
                      </a:r>
                      <a:r>
                        <a:rPr lang="pt-BR" sz="1200" b="1" i="0" u="none" strike="noStrike" baseline="0">
                          <a:effectLst/>
                          <a:latin typeface="Arial Black" panose="020B0A04020102020204" pitchFamily="34" charset="0"/>
                        </a:rPr>
                        <a:t> COM PESSOAL</a:t>
                      </a:r>
                      <a:endParaRPr lang="pt-BR" sz="12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 fontAlgn="b"/>
                      <a:endParaRPr lang="pt-BR" sz="12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9" name="Imagem 8">
            <a:extLst>
              <a:ext uri="{FF2B5EF4-FFF2-40B4-BE49-F238E27FC236}">
                <a16:creationId xmlns:a16="http://schemas.microsoft.com/office/drawing/2014/main" id="{14F2B45F-5370-32A0-F22E-4920EF6BA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9661"/>
            <a:ext cx="9144000" cy="325374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B9FDEF8-E90C-BB32-8978-74037207D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93406"/>
            <a:ext cx="9144000" cy="300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268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84"/>
          <p:cNvSpPr>
            <a:spLocks noChangeArrowheads="1"/>
          </p:cNvSpPr>
          <p:nvPr/>
        </p:nvSpPr>
        <p:spPr bwMode="auto">
          <a:xfrm>
            <a:off x="1004888" y="1284288"/>
            <a:ext cx="7124700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 eaLnBrk="1" hangingPunct="1"/>
            <a:r>
              <a:rPr lang="pt-BR" altLang="pt-BR" sz="3200">
                <a:solidFill>
                  <a:srgbClr val="0000FF"/>
                </a:solidFill>
                <a:latin typeface="Arial Black" pitchFamily="34" charset="0"/>
              </a:rPr>
              <a:t>Obrigado!</a:t>
            </a:r>
            <a:br>
              <a:rPr lang="pt-BR" altLang="pt-BR" sz="3200">
                <a:solidFill>
                  <a:schemeClr val="tx2"/>
                </a:solidFill>
                <a:latin typeface="Arial Black" pitchFamily="34" charset="0"/>
              </a:rPr>
            </a:br>
            <a:br>
              <a:rPr lang="pt-BR" altLang="pt-BR" sz="3200">
                <a:solidFill>
                  <a:schemeClr val="tx2"/>
                </a:solidFill>
                <a:latin typeface="Arial Black" pitchFamily="34" charset="0"/>
              </a:rPr>
            </a:br>
            <a:endParaRPr lang="pt-BR" altLang="pt-BR" sz="3200">
              <a:solidFill>
                <a:schemeClr val="tx2"/>
              </a:solidFill>
              <a:latin typeface="Arial Black" pitchFamily="34" charset="0"/>
            </a:endParaRPr>
          </a:p>
          <a:p>
            <a:pPr algn="ctr" eaLnBrk="1" hangingPunct="1"/>
            <a:endParaRPr lang="pt-BR" altLang="pt-BR" sz="3200">
              <a:solidFill>
                <a:schemeClr val="tx2"/>
              </a:solidFill>
              <a:latin typeface="Arial Black" pitchFamily="34" charset="0"/>
            </a:endParaRPr>
          </a:p>
          <a:p>
            <a:pPr algn="ctr" eaLnBrk="1" hangingPunct="1"/>
            <a: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  <a:t>Prefeitura de Itapevi</a:t>
            </a:r>
          </a:p>
          <a:p>
            <a:pPr algn="ctr" eaLnBrk="1" hangingPunct="1"/>
            <a:b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</a:br>
            <a: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  <a:t>Secretaria da Fazenda e Patrimônio</a:t>
            </a:r>
          </a:p>
          <a:p>
            <a:pPr algn="ctr" eaLnBrk="1" hangingPunct="1"/>
            <a:b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</a:br>
            <a: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  <a:t>Departamento de Contabilidade</a:t>
            </a:r>
            <a:b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</a:br>
            <a:b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</a:br>
            <a: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  <a:t>contabilidade@itapevi.sp.gov.br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57" y="2008867"/>
            <a:ext cx="2162175" cy="6191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Circuito</Template>
  <TotalTime>7028</TotalTime>
  <Words>439</Words>
  <Application>Microsoft Office PowerPoint</Application>
  <PresentationFormat>Apresentação na tela (4:3)</PresentationFormat>
  <Paragraphs>51</Paragraphs>
  <Slides>17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4" baseType="lpstr">
      <vt:lpstr>Arial</vt:lpstr>
      <vt:lpstr>Arial Black</vt:lpstr>
      <vt:lpstr>Calibri</vt:lpstr>
      <vt:lpstr>Tahoma</vt:lpstr>
      <vt:lpstr>Times New Roman</vt:lpstr>
      <vt:lpstr>Tw Cen MT</vt:lpstr>
      <vt:lpstr>Circuito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PMJ 116604</dc:creator>
  <cp:lastModifiedBy>PMI 155067</cp:lastModifiedBy>
  <cp:revision>423</cp:revision>
  <cp:lastPrinted>2025-05-15T16:29:34Z</cp:lastPrinted>
  <dcterms:created xsi:type="dcterms:W3CDTF">2005-05-12T15:37:46Z</dcterms:created>
  <dcterms:modified xsi:type="dcterms:W3CDTF">2025-09-17T11:43:58Z</dcterms:modified>
</cp:coreProperties>
</file>