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075" r:id="rId1"/>
  </p:sldMasterIdLst>
  <p:notesMasterIdLst>
    <p:notesMasterId r:id="rId18"/>
  </p:notesMasterIdLst>
  <p:handoutMasterIdLst>
    <p:handoutMasterId r:id="rId19"/>
  </p:handoutMasterIdLst>
  <p:sldIdLst>
    <p:sldId id="367" r:id="rId2"/>
    <p:sldId id="305" r:id="rId3"/>
    <p:sldId id="409" r:id="rId4"/>
    <p:sldId id="385" r:id="rId5"/>
    <p:sldId id="386" r:id="rId6"/>
    <p:sldId id="400" r:id="rId7"/>
    <p:sldId id="401" r:id="rId8"/>
    <p:sldId id="387" r:id="rId9"/>
    <p:sldId id="402" r:id="rId10"/>
    <p:sldId id="398" r:id="rId11"/>
    <p:sldId id="392" r:id="rId12"/>
    <p:sldId id="403" r:id="rId13"/>
    <p:sldId id="399" r:id="rId14"/>
    <p:sldId id="407" r:id="rId15"/>
    <p:sldId id="408" r:id="rId16"/>
    <p:sldId id="396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8279" autoAdjust="0"/>
  </p:normalViewPr>
  <p:slideViewPr>
    <p:cSldViewPr snapToGrid="0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7FF39E-5711-4B4C-A5D1-24D26E5BF4D5}" type="datetimeFigureOut">
              <a:rPr lang="pt-BR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FE299A-559E-4320-B638-BB330180B51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2681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7" y="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 eaLnBrk="1" hangingPunct="1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7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fld id="{6DD1F731-CB45-4073-8F77-10B57C63D3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3385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984251" y="745297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 altLang="pt-BR" sz="1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3"/>
            <a:ext cx="4983162" cy="4465391"/>
          </a:xfrm>
          <a:noFill/>
          <a:ln/>
        </p:spPr>
        <p:txBody>
          <a:bodyPr wrap="none" anchor="ctr"/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758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15918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13372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D4A9C8-FF4D-4361-A16D-944A2E2F7B1F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AB6D4-4884-4CAE-8464-BA259B282BA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153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3275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49553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3121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8CBF6-DDDD-4566-8E5B-CF1DBF968582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67BE1D-29A4-4A19-B622-53836CC2DE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82122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C5757-E372-4747-9A6D-C671DD60C019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A93A9-F1A5-47D8-996F-77277799E3A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7634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4461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52818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12277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674275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18447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24981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72737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130611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77976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E507F2-4BC6-4DBD-B5B6-1876E04162FE}" type="datetime1">
              <a:rPr lang="pt-BR" smtClean="0"/>
              <a:pPr>
                <a:defRPr/>
              </a:pPr>
              <a:t>13/02/2026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D78308-626E-45D0-A5FF-496B999E970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6" r:id="rId1"/>
    <p:sldLayoutId id="2147486077" r:id="rId2"/>
    <p:sldLayoutId id="2147486078" r:id="rId3"/>
    <p:sldLayoutId id="2147486079" r:id="rId4"/>
    <p:sldLayoutId id="2147486080" r:id="rId5"/>
    <p:sldLayoutId id="2147486081" r:id="rId6"/>
    <p:sldLayoutId id="2147486082" r:id="rId7"/>
    <p:sldLayoutId id="2147486083" r:id="rId8"/>
    <p:sldLayoutId id="2147486084" r:id="rId9"/>
    <p:sldLayoutId id="2147486085" r:id="rId10"/>
    <p:sldLayoutId id="2147486086" r:id="rId11"/>
    <p:sldLayoutId id="2147486087" r:id="rId12"/>
    <p:sldLayoutId id="2147486088" r:id="rId13"/>
    <p:sldLayoutId id="2147486089" r:id="rId14"/>
    <p:sldLayoutId id="2147486090" r:id="rId15"/>
    <p:sldLayoutId id="2147486091" r:id="rId16"/>
    <p:sldLayoutId id="214748609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1003300" y="879646"/>
            <a:ext cx="7162800" cy="3780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700" b="1" dirty="0" err="1">
                <a:solidFill>
                  <a:srgbClr val="0033CC"/>
                </a:solidFill>
                <a:latin typeface="Arial Black" pitchFamily="34" charset="0"/>
              </a:rPr>
              <a:t>Audiência</a:t>
            </a:r>
            <a:r>
              <a:rPr lang="en-GB" altLang="pt-BR" sz="4700" b="1" dirty="0">
                <a:solidFill>
                  <a:srgbClr val="0033CC"/>
                </a:solidFill>
                <a:latin typeface="Arial Black" pitchFamily="34" charset="0"/>
              </a:rPr>
              <a:t> Pública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Metas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Fiscais</a:t>
            </a: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3º </a:t>
            </a:r>
            <a:r>
              <a:rPr lang="en-GB" altLang="pt-BR" sz="4000" b="1" dirty="0" err="1">
                <a:solidFill>
                  <a:srgbClr val="0033CC"/>
                </a:solidFill>
                <a:latin typeface="Arial Black" pitchFamily="34" charset="0"/>
              </a:rPr>
              <a:t>Quadrimestre</a:t>
            </a:r>
            <a:r>
              <a:rPr lang="en-GB" altLang="pt-BR" sz="4000" b="1" dirty="0">
                <a:solidFill>
                  <a:srgbClr val="0033CC"/>
                </a:solidFill>
                <a:latin typeface="Arial Black" pitchFamily="34" charset="0"/>
              </a:rPr>
              <a:t> 2025</a:t>
            </a:r>
          </a:p>
          <a:p>
            <a:pPr algn="ctr" defTabSz="449263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pt-BR" sz="4000" b="1" dirty="0">
              <a:solidFill>
                <a:srgbClr val="0033CC"/>
              </a:solidFill>
              <a:latin typeface="Arial Black" pitchFamily="34" charset="0"/>
            </a:endParaRPr>
          </a:p>
        </p:txBody>
      </p:sp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1003300" y="5448300"/>
            <a:ext cx="716280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1800" b="1" i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Lucida Sans Unicode" pitchFamily="34" charset="0"/>
            </a:endParaRPr>
          </a:p>
          <a:p>
            <a:pPr algn="ctr" defTabSz="449263" eaLnBrk="1" hangingPunct="1">
              <a:spcBef>
                <a:spcPts val="1125"/>
              </a:spcBef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Lucida Sans Unicode" pitchFamily="34" charset="0"/>
              </a:rPr>
              <a:t>Secretaria da Fazenda e Patrimônio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51" y="4266878"/>
            <a:ext cx="2744298" cy="785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2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  <p:bldP spid="52326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93420" y="828040"/>
            <a:ext cx="8001000" cy="5101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BASE LEGAL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2400" b="1" dirty="0">
              <a:solidFill>
                <a:srgbClr val="0000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de </a:t>
            </a:r>
            <a:r>
              <a:rPr lang="en-GB" altLang="pt-BR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</a:t>
            </a:r>
            <a:r>
              <a:rPr lang="en-GB" altLang="pt-B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Fiscal (LC 101, de 04/05/2000) 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	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9º, § 4º:</a:t>
            </a:r>
          </a:p>
          <a:p>
            <a:pPr marL="457200" indent="-457200" algn="just" defTabSz="449263" eaLnBrk="1" hangingPunct="1">
              <a:lnSpc>
                <a:spcPct val="200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“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final dos meses de </a:t>
            </a:r>
            <a:r>
              <a:rPr lang="en-GB" altLang="pt-BR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maio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setembro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fevereiro</a:t>
            </a:r>
            <a:r>
              <a:rPr lang="en-GB" alt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pt-BR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avaliará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quadrimestre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comissão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referida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§ 1º do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166 da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equivalente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Casas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Legislativas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estaduais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municipais</a:t>
            </a:r>
            <a:r>
              <a:rPr lang="en-GB" altLang="pt-BR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r>
              <a:rPr lang="en-GB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FDB84A-ACB2-A76C-5025-7F5BA0D5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341983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E993-AFE9-FBEB-14BE-A8EA5EA0B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>
            <a:extLst>
              <a:ext uri="{FF2B5EF4-FFF2-40B4-BE49-F238E27FC236}">
                <a16:creationId xmlns:a16="http://schemas.microsoft.com/office/drawing/2014/main" id="{E907E4BC-3195-8092-21E8-F06956C0C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09" y="2290567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A8E17C7-E20E-E7AA-4C1B-63A4E84ED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65" y="6297719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827088" y="476250"/>
            <a:ext cx="7543800" cy="63269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 Black" pitchFamily="34" charset="0"/>
                <a:cs typeface="Times New Roman" pitchFamily="18" charset="0"/>
              </a:rPr>
              <a:t>METAS FISCAIS</a:t>
            </a:r>
          </a:p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endParaRPr lang="en-GB" altLang="pt-BR" sz="1400" b="1" dirty="0">
              <a:latin typeface="Arial Black" pitchFamily="34" charset="0"/>
              <a:cs typeface="Times New Roman" pitchFamily="18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1800" b="1" dirty="0">
                <a:cs typeface="Times New Roman" pitchFamily="18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Conceito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Constituem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metas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fiscais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montantes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máximos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mínimos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reais, que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Município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comprometeu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atingir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ultrapassar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forma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disposto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Lei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Diretrizes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para o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Exercício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de 2025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relativamente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a: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Nominal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Pública) -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Representa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diferença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entre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fiscal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líquida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determinado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apurado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31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dezembro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anterior.</a:t>
            </a:r>
            <a:endParaRPr lang="en-GB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) - 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que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exclui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ganhos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aplicações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e,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totais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juros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nominais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devidos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. O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Resultado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Primário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indicará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orçamentários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entes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federativos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compatíveis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arrecadações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, se as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receitas</a:t>
            </a:r>
            <a:r>
              <a:rPr lang="en-GB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dirty="0" err="1">
                <a:latin typeface="Arial" panose="020B0604020202020204" pitchFamily="34" charset="0"/>
                <a:cs typeface="Arial" panose="020B0604020202020204" pitchFamily="34" charset="0"/>
              </a:rPr>
              <a:t>não-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capazes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sustentar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despesas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não-financeiras</a:t>
            </a:r>
            <a:r>
              <a:rPr lang="en-GB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D9E2828-BC24-A2A1-D03A-A99400D5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72" y="6346241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61703" y="423817"/>
            <a:ext cx="6705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METAS FISCAIS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1200" b="1">
              <a:solidFill>
                <a:srgbClr val="000000"/>
              </a:solidFill>
              <a:latin typeface="Arial Black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dívida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contraída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entidades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pt-BR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sociedade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Operações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altLang="pt-BR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Crédito</a:t>
            </a:r>
            <a:r>
              <a:rPr lang="en-GB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</a:t>
            </a: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empréstimo realizado pelas entidades da administração pública, com o objetivo de financiar seus projetos e/ou atividades.</a:t>
            </a: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0DB96B3-BCCB-1F46-E641-067D542D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51037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894" y="1428024"/>
            <a:ext cx="62865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tângulo 1"/>
          <p:cNvSpPr>
            <a:spLocks noChangeArrowheads="1"/>
          </p:cNvSpPr>
          <p:nvPr/>
        </p:nvSpPr>
        <p:spPr bwMode="auto">
          <a:xfrm>
            <a:off x="2385683" y="131783"/>
            <a:ext cx="3397277" cy="12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sz="2000" b="1">
              <a:solidFill>
                <a:srgbClr val="000000"/>
              </a:solidFill>
              <a:latin typeface="Arial Black" pitchFamily="34" charset="0"/>
            </a:endParaRP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b="1">
                <a:solidFill>
                  <a:srgbClr val="000000"/>
                </a:solidFill>
                <a:latin typeface="Arial Black" pitchFamily="34" charset="0"/>
              </a:rPr>
              <a:t>EQUILÍBRIO FINANCEIRO</a:t>
            </a: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GB" altLang="pt-BR" b="1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EE919E9-7DF3-E1FC-10EE-DCF4D793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26" y="6360090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1951038"/>
            <a:ext cx="69627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tângulo 1"/>
          <p:cNvSpPr>
            <a:spLocks noChangeArrowheads="1"/>
          </p:cNvSpPr>
          <p:nvPr/>
        </p:nvSpPr>
        <p:spPr bwMode="auto">
          <a:xfrm>
            <a:off x="2025341" y="554763"/>
            <a:ext cx="50933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altLang="pt-BR" sz="1400" b="1">
                <a:solidFill>
                  <a:srgbClr val="000000"/>
                </a:solidFill>
                <a:latin typeface="Arial Black" pitchFamily="34" charset="0"/>
              </a:rPr>
              <a:t>ACOMPANHAMENTO DO PREVISTO E EXECUTADO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BD22B44-0177-003D-3C6D-27E5775E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9" y="6373286"/>
            <a:ext cx="1257231" cy="3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76252"/>
              </p:ext>
            </p:extLst>
          </p:nvPr>
        </p:nvGraphicFramePr>
        <p:xfrm>
          <a:off x="93755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D39DE61-C0CE-4123-C350-CADEDFBD0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1" y="691298"/>
            <a:ext cx="8093798" cy="59796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76379"/>
              </p:ext>
            </p:extLst>
          </p:nvPr>
        </p:nvGraphicFramePr>
        <p:xfrm>
          <a:off x="388952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17972977-0E8B-6E62-2BE3-13841452A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52" y="561975"/>
            <a:ext cx="8371699" cy="61586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087757"/>
              </p:ext>
            </p:extLst>
          </p:nvPr>
        </p:nvGraphicFramePr>
        <p:xfrm>
          <a:off x="728646" y="0"/>
          <a:ext cx="7686707" cy="561975"/>
        </p:xfrm>
        <a:graphic>
          <a:graphicData uri="http://schemas.openxmlformats.org/drawingml/2006/table">
            <a:tbl>
              <a:tblPr/>
              <a:tblGrid>
                <a:gridCol w="7686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 dirty="0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RECEITA, DESPESA, RESULTADO PRIMÁRIO E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NOMINAL </a:t>
                      </a:r>
                      <a:r>
                        <a:rPr lang="pt-BR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–</a:t>
                      </a:r>
                      <a:r>
                        <a:rPr lang="pt-BR" sz="12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 2025</a:t>
                      </a:r>
                      <a:endParaRPr lang="pt-BR" sz="1200" b="1" i="0" u="none" strike="noStrike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2073F011-76A2-1705-F2A1-732A2B0F0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561975"/>
            <a:ext cx="8327741" cy="6037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47479" y="0"/>
            <a:ext cx="4821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APLICAÇÃO NO ENSINO</a:t>
            </a:r>
          </a:p>
          <a:p>
            <a:pPr algn="ctr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Art. 212 da CF/88 (25% da receita de impostos)</a:t>
            </a:r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FFDF2A7A-2EB9-16B3-BE97-4BF7A3785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41" y="606582"/>
            <a:ext cx="8618118" cy="60881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324756" y="0"/>
            <a:ext cx="2666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u="sng">
                <a:solidFill>
                  <a:prstClr val="black"/>
                </a:solidFill>
                <a:latin typeface="Arial Black" panose="020B0A04020102020204" pitchFamily="34" charset="0"/>
              </a:rPr>
              <a:t>APLICAÇÕES NO ENSINO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  Aplicações do FUNDEB</a:t>
            </a:r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CAF390D0-224F-E11F-EAEE-765384FC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52" y="588475"/>
            <a:ext cx="8401616" cy="596623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93794" y="0"/>
            <a:ext cx="2564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APLICAÇÕES NA SAÚDE</a:t>
            </a:r>
          </a:p>
        </p:txBody>
      </p:sp>
      <p:sp>
        <p:nvSpPr>
          <p:cNvPr id="5" name="Retângulo 4"/>
          <p:cNvSpPr/>
          <p:nvPr/>
        </p:nvSpPr>
        <p:spPr>
          <a:xfrm>
            <a:off x="2675322" y="307777"/>
            <a:ext cx="6180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>
                <a:solidFill>
                  <a:prstClr val="black"/>
                </a:solidFill>
                <a:latin typeface="Arial Black" panose="020B0A04020102020204" pitchFamily="34" charset="0"/>
              </a:rPr>
              <a:t>CF/88 (15% da receita de impostos)</a:t>
            </a:r>
            <a:endParaRPr lang="pt-BR" sz="1400"/>
          </a:p>
        </p:txBody>
      </p:sp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1DA66573-6D2E-ADE1-6443-242B40CA0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74" y="943636"/>
            <a:ext cx="8472121" cy="49707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95989"/>
              </p:ext>
            </p:extLst>
          </p:nvPr>
        </p:nvGraphicFramePr>
        <p:xfrm>
          <a:off x="1074439" y="0"/>
          <a:ext cx="7369400" cy="836295"/>
        </p:xfrm>
        <a:graphic>
          <a:graphicData uri="http://schemas.openxmlformats.org/drawingml/2006/table">
            <a:tbl>
              <a:tblPr/>
              <a:tblGrid>
                <a:gridCol w="73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26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07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5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effectLst/>
                          <a:latin typeface="Arial Black" panose="020B0A04020102020204" pitchFamily="34" charset="0"/>
                        </a:rPr>
                        <a:t>DÍVIDA</a:t>
                      </a:r>
                      <a:r>
                        <a:rPr lang="pt-BR" sz="14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CONSOLIDADA LÍQUIDA</a:t>
                      </a:r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4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Imagem 2" descr="Tabela&#10;&#10;O conteúdo gerado por IA pode estar incorreto.">
            <a:extLst>
              <a:ext uri="{FF2B5EF4-FFF2-40B4-BE49-F238E27FC236}">
                <a16:creationId xmlns:a16="http://schemas.microsoft.com/office/drawing/2014/main" id="{45F5DFDF-7692-15C6-7C56-8C2C9AD8A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70" y="651850"/>
            <a:ext cx="8516060" cy="597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70294"/>
              </p:ext>
            </p:extLst>
          </p:nvPr>
        </p:nvGraphicFramePr>
        <p:xfrm>
          <a:off x="1514084" y="-13441"/>
          <a:ext cx="7545631" cy="760095"/>
        </p:xfrm>
        <a:graphic>
          <a:graphicData uri="http://schemas.openxmlformats.org/drawingml/2006/table">
            <a:tbl>
              <a:tblPr/>
              <a:tblGrid>
                <a:gridCol w="7545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598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sng" strike="noStrike">
                          <a:effectLst/>
                          <a:latin typeface="Arial Black" panose="020B0A04020102020204" pitchFamily="34" charset="0"/>
                        </a:rPr>
                        <a:t>DEMONSTRATIVO DE AVALIAÇÃO E CUMPRIMENTO DE METAS FISCAIS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 Black" panose="020B0A04020102020204" pitchFamily="34" charset="0"/>
                        </a:rPr>
                        <a:t>DESPESA</a:t>
                      </a:r>
                      <a:r>
                        <a:rPr lang="pt-BR" sz="1200" b="1" i="0" u="none" strike="noStrike" baseline="0">
                          <a:effectLst/>
                          <a:latin typeface="Arial Black" panose="020B0A04020102020204" pitchFamily="34" charset="0"/>
                        </a:rPr>
                        <a:t> COM PESSOAL</a:t>
                      </a:r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pt-BR" sz="1200" b="1" i="0" u="none" strike="noStrike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m 3" descr="Texto, Aplicativo, Email&#10;&#10;O conteúdo gerado por IA pode estar incorreto.">
            <a:extLst>
              <a:ext uri="{FF2B5EF4-FFF2-40B4-BE49-F238E27FC236}">
                <a16:creationId xmlns:a16="http://schemas.microsoft.com/office/drawing/2014/main" id="{0DFCDAFF-9484-0462-EAD1-D8D78D732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89" y="520023"/>
            <a:ext cx="8235151" cy="3037990"/>
          </a:xfrm>
          <a:prstGeom prst="rect">
            <a:avLst/>
          </a:prstGeom>
        </p:spPr>
      </p:pic>
      <p:pic>
        <p:nvPicPr>
          <p:cNvPr id="6" name="Imagem 5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DE2999D7-B681-C421-57B9-10BD4AEB6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47" y="3723382"/>
            <a:ext cx="8244893" cy="303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4"/>
          <p:cNvSpPr>
            <a:spLocks noChangeArrowheads="1"/>
          </p:cNvSpPr>
          <p:nvPr/>
        </p:nvSpPr>
        <p:spPr bwMode="auto">
          <a:xfrm>
            <a:off x="1004888" y="1284288"/>
            <a:ext cx="71247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/>
            <a:r>
              <a:rPr lang="pt-BR" altLang="pt-BR" sz="3200">
                <a:solidFill>
                  <a:srgbClr val="0000FF"/>
                </a:solidFill>
                <a:latin typeface="Arial Black" pitchFamily="34" charset="0"/>
              </a:rPr>
              <a:t>Obrigado!</a:t>
            </a: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altLang="pt-BR" sz="3200">
                <a:solidFill>
                  <a:schemeClr val="tx2"/>
                </a:solidFill>
                <a:latin typeface="Arial Black" pitchFamily="34" charset="0"/>
              </a:rPr>
            </a:br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endParaRPr lang="pt-BR" altLang="pt-BR" sz="3200">
              <a:solidFill>
                <a:schemeClr val="tx2"/>
              </a:solidFill>
              <a:latin typeface="Arial Black" pitchFamily="34" charset="0"/>
            </a:endParaRPr>
          </a:p>
          <a:p>
            <a:pPr algn="ctr" eaLnBrk="1" hangingPunct="1"/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Prefeitura de Itapevi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Secretaria da Fazenda e Patrimônio</a:t>
            </a:r>
          </a:p>
          <a:p>
            <a:pPr algn="ctr" eaLnBrk="1" hangingPunct="1"/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Departamento de Contabilidade</a:t>
            </a: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b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</a:br>
            <a:r>
              <a:rPr lang="pt-BR" altLang="pt-BR" sz="2400">
                <a:solidFill>
                  <a:srgbClr val="0000FF"/>
                </a:solidFill>
                <a:latin typeface="Arial Black" pitchFamily="34" charset="0"/>
              </a:rPr>
              <a:t>contabilidade@itapevi.sp.gov.br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57" y="2008867"/>
            <a:ext cx="2162175" cy="619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7045</TotalTime>
  <Words>436</Words>
  <Application>Microsoft Office PowerPoint</Application>
  <PresentationFormat>Apresentação na tela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Tahoma</vt:lpstr>
      <vt:lpstr>Times New Roman</vt:lpstr>
      <vt:lpstr>Tw Cen MT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425</cp:revision>
  <cp:lastPrinted>2025-05-15T16:29:34Z</cp:lastPrinted>
  <dcterms:created xsi:type="dcterms:W3CDTF">2005-05-12T15:37:46Z</dcterms:created>
  <dcterms:modified xsi:type="dcterms:W3CDTF">2026-02-13T18:17:03Z</dcterms:modified>
</cp:coreProperties>
</file>